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56" r:id="rId2"/>
    <p:sldId id="257" r:id="rId3"/>
    <p:sldId id="434" r:id="rId4"/>
    <p:sldId id="258" r:id="rId5"/>
    <p:sldId id="438" r:id="rId6"/>
    <p:sldId id="445" r:id="rId7"/>
    <p:sldId id="452" r:id="rId8"/>
    <p:sldId id="277" r:id="rId9"/>
    <p:sldId id="280" r:id="rId10"/>
    <p:sldId id="439" r:id="rId11"/>
    <p:sldId id="444" r:id="rId12"/>
    <p:sldId id="443" r:id="rId13"/>
    <p:sldId id="442" r:id="rId14"/>
    <p:sldId id="441" r:id="rId15"/>
    <p:sldId id="440" r:id="rId16"/>
    <p:sldId id="446" r:id="rId17"/>
    <p:sldId id="448" r:id="rId18"/>
    <p:sldId id="449" r:id="rId19"/>
    <p:sldId id="450" r:id="rId20"/>
    <p:sldId id="451" r:id="rId21"/>
    <p:sldId id="265" r:id="rId22"/>
    <p:sldId id="455" r:id="rId23"/>
    <p:sldId id="454" r:id="rId24"/>
    <p:sldId id="453" r:id="rId25"/>
    <p:sldId id="284" r:id="rId26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422" y="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95BA56-94EE-44C2-B04C-DEEAC449986A}" type="datetimeFigureOut">
              <a:rPr lang="pt-PT" smtClean="0"/>
              <a:t>04/09/2024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6C802-67B8-43A7-BDA3-C01C8AD50F9F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19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lang="pt-PT"/>
              <a:t>30-07-2023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pt-PT"/>
              <a:t>Docente: Juma Mussa (MSC)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66607"/>
            <a:ext cx="9144000" cy="1006688"/>
          </a:xfrm>
        </p:spPr>
        <p:txBody>
          <a:bodyPr>
            <a:normAutofit/>
          </a:bodyPr>
          <a:lstStyle/>
          <a:p>
            <a:r>
              <a:rPr lang="pt-PT" dirty="0"/>
              <a:t> </a:t>
            </a:r>
            <a:r>
              <a:rPr lang="pt-PT" sz="2200" b="1" dirty="0">
                <a:latin typeface="Garamond" panose="02020404030301010803" pitchFamily="18" charset="0"/>
              </a:rPr>
              <a:t>INSTITUTO SUPERIOR DE TRANSPORTES E COMUNICAÇÕES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6035" y="1991467"/>
            <a:ext cx="10918209" cy="4577507"/>
          </a:xfrm>
        </p:spPr>
        <p:txBody>
          <a:bodyPr>
            <a:normAutofit/>
          </a:bodyPr>
          <a:lstStyle/>
          <a:p>
            <a:endParaRPr lang="en-US" dirty="0"/>
          </a:p>
          <a:p>
            <a:pPr algn="ctr"/>
            <a:r>
              <a:rPr lang="en-US" sz="2000" b="1" dirty="0" smtClean="0">
                <a:latin typeface="Garamond" panose="02020404030301010803" pitchFamily="18" charset="0"/>
              </a:rPr>
              <a:t>DEPARTAMENTO  </a:t>
            </a:r>
            <a:r>
              <a:rPr lang="en-US" sz="2000" b="1" dirty="0">
                <a:latin typeface="Garamond" panose="02020404030301010803" pitchFamily="18" charset="0"/>
              </a:rPr>
              <a:t>DE GEST</a:t>
            </a:r>
            <a:r>
              <a:rPr lang="en-US" sz="2000" b="1" dirty="0">
                <a:latin typeface="Garamond" panose="02020404030301010803" pitchFamily="18" charset="0"/>
                <a:cs typeface="Calibri" panose="020F0502020204030204" pitchFamily="34" charset="0"/>
              </a:rPr>
              <a:t>Ã</a:t>
            </a:r>
            <a:r>
              <a:rPr lang="en-US" sz="2000" b="1" dirty="0">
                <a:latin typeface="Garamond" panose="02020404030301010803" pitchFamily="18" charset="0"/>
              </a:rPr>
              <a:t>O, ECONOMIA E FINAN</a:t>
            </a:r>
            <a:r>
              <a:rPr lang="en-US" sz="2000" b="1" dirty="0">
                <a:latin typeface="Garamond" panose="02020404030301010803" pitchFamily="18" charset="0"/>
                <a:cs typeface="Calibri" panose="020F0502020204030204" pitchFamily="34" charset="0"/>
              </a:rPr>
              <a:t>ÇA</a:t>
            </a:r>
            <a:endParaRPr lang="en-US" sz="2000" dirty="0">
              <a:latin typeface="Garamond" panose="02020404030301010803" pitchFamily="18" charset="0"/>
            </a:endParaRPr>
          </a:p>
          <a:p>
            <a:pPr algn="ctr"/>
            <a:r>
              <a:rPr lang="en-US" sz="2000" dirty="0">
                <a:latin typeface="Garamond" panose="02020404030301010803" pitchFamily="18" charset="0"/>
              </a:rPr>
              <a:t> </a:t>
            </a:r>
            <a:r>
              <a:rPr lang="en-US" sz="2000" b="1" dirty="0">
                <a:latin typeface="Garamond" panose="02020404030301010803" pitchFamily="18" charset="0"/>
              </a:rPr>
              <a:t>LICENCIATURA EM GEST</a:t>
            </a:r>
            <a:r>
              <a:rPr lang="en-US" sz="2000" b="1" dirty="0">
                <a:latin typeface="Garamond" panose="02020404030301010803" pitchFamily="18" charset="0"/>
                <a:cs typeface="Calibri" panose="020F0502020204030204" pitchFamily="34" charset="0"/>
              </a:rPr>
              <a:t>Ã</a:t>
            </a:r>
            <a:r>
              <a:rPr lang="en-US" sz="2000" b="1" dirty="0">
                <a:latin typeface="Garamond" panose="02020404030301010803" pitchFamily="18" charset="0"/>
              </a:rPr>
              <a:t>O E FINAN</a:t>
            </a:r>
            <a:r>
              <a:rPr lang="en-US" sz="2000" b="1" dirty="0">
                <a:latin typeface="Garamond" panose="02020404030301010803" pitchFamily="18" charset="0"/>
                <a:cs typeface="Calibri" panose="020F0502020204030204" pitchFamily="34" charset="0"/>
              </a:rPr>
              <a:t>ÇA</a:t>
            </a:r>
            <a:endParaRPr lang="en-US" sz="2000" b="1" dirty="0">
              <a:latin typeface="Garamond" panose="02020404030301010803" pitchFamily="18" charset="0"/>
            </a:endParaRPr>
          </a:p>
          <a:p>
            <a:pPr algn="ctr"/>
            <a:endParaRPr lang="en-US" sz="2000" b="1" dirty="0">
              <a:latin typeface="Garamond" panose="02020404030301010803" pitchFamily="18" charset="0"/>
            </a:endParaRPr>
          </a:p>
          <a:p>
            <a:pPr algn="ctr"/>
            <a:r>
              <a:rPr lang="en-US" sz="2000" b="1" dirty="0">
                <a:latin typeface="Garamond" panose="02020404030301010803" pitchFamily="18" charset="0"/>
              </a:rPr>
              <a:t>COMPORTAMENTO ORGANIZACIONAL (CO)</a:t>
            </a:r>
          </a:p>
          <a:p>
            <a:pPr algn="ctr"/>
            <a:endParaRPr lang="en-US" sz="2000" b="1" dirty="0">
              <a:latin typeface="Garamond" panose="02020404030301010803" pitchFamily="18" charset="0"/>
            </a:endParaRPr>
          </a:p>
          <a:p>
            <a:pPr algn="ctr"/>
            <a:r>
              <a:rPr lang="en-US" sz="2000" b="1" dirty="0" smtClean="0">
                <a:latin typeface="Garamond" panose="02020404030301010803" pitchFamily="18" charset="0"/>
              </a:rPr>
              <a:t>DOCENTE</a:t>
            </a:r>
            <a:r>
              <a:rPr lang="x-none" sz="2000" b="1" dirty="0" smtClean="0">
                <a:latin typeface="Garamond" panose="02020404030301010803" pitchFamily="18" charset="0"/>
              </a:rPr>
              <a:t>S</a:t>
            </a:r>
            <a:r>
              <a:rPr lang="en-US" sz="2000" b="1" dirty="0" smtClean="0">
                <a:latin typeface="Garamond" panose="02020404030301010803" pitchFamily="18" charset="0"/>
              </a:rPr>
              <a:t>: </a:t>
            </a:r>
            <a:r>
              <a:rPr lang="en-US" sz="2000" b="1" dirty="0" err="1">
                <a:latin typeface="Garamond" panose="02020404030301010803" pitchFamily="18" charset="0"/>
              </a:rPr>
              <a:t>Juma</a:t>
            </a:r>
            <a:r>
              <a:rPr lang="en-US" sz="2000" b="1" dirty="0">
                <a:latin typeface="Garamond" panose="02020404030301010803" pitchFamily="18" charset="0"/>
              </a:rPr>
              <a:t> </a:t>
            </a:r>
            <a:r>
              <a:rPr lang="en-US" sz="2000" b="1" dirty="0" err="1" smtClean="0">
                <a:latin typeface="Garamond" panose="02020404030301010803" pitchFamily="18" charset="0"/>
              </a:rPr>
              <a:t>Mussa</a:t>
            </a:r>
            <a:r>
              <a:rPr lang="x-none" sz="2000" b="1" dirty="0" smtClean="0">
                <a:latin typeface="Garamond" panose="02020404030301010803" pitchFamily="18" charset="0"/>
              </a:rPr>
              <a:t> (MSC) e Diogo Mutemba </a:t>
            </a:r>
            <a:r>
              <a:rPr lang="en-US" sz="2000" b="1" dirty="0" smtClean="0">
                <a:latin typeface="Garamond" panose="02020404030301010803" pitchFamily="18" charset="0"/>
              </a:rPr>
              <a:t> </a:t>
            </a:r>
            <a:r>
              <a:rPr lang="en-US" sz="2000" b="1" dirty="0">
                <a:latin typeface="Garamond" panose="02020404030301010803" pitchFamily="18" charset="0"/>
              </a:rPr>
              <a:t>(</a:t>
            </a:r>
            <a:r>
              <a:rPr lang="en-US" sz="2000" b="1" dirty="0" smtClean="0">
                <a:latin typeface="Garamond" panose="02020404030301010803" pitchFamily="18" charset="0"/>
              </a:rPr>
              <a:t>M</a:t>
            </a:r>
            <a:r>
              <a:rPr lang="x-none" sz="2000" b="1" dirty="0" smtClean="0">
                <a:latin typeface="Garamond" panose="02020404030301010803" pitchFamily="18" charset="0"/>
              </a:rPr>
              <a:t>BA</a:t>
            </a:r>
            <a:r>
              <a:rPr lang="en-US" sz="2000" b="1" dirty="0" smtClean="0">
                <a:latin typeface="Garamond" panose="02020404030301010803" pitchFamily="18" charset="0"/>
              </a:rPr>
              <a:t>)</a:t>
            </a:r>
            <a:endParaRPr lang="pt-PT" sz="2000" b="1" dirty="0">
              <a:latin typeface="Garamond" panose="02020404030301010803" pitchFamily="18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544046" y="828400"/>
            <a:ext cx="3860800" cy="329184"/>
          </a:xfrm>
        </p:spPr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073254"/>
            <a:ext cx="4114800" cy="648221"/>
          </a:xfrm>
        </p:spPr>
        <p:txBody>
          <a:bodyPr/>
          <a:lstStyle/>
          <a:p>
            <a:r>
              <a:rPr lang="pt-P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Docente: </a:t>
            </a:r>
            <a:r>
              <a:rPr lang="pt-PT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Juma</a:t>
            </a:r>
            <a:r>
              <a:rPr lang="pt-P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Mussa</a:t>
            </a:r>
            <a:r>
              <a:rPr lang="pt-P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(MSC),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1</a:t>
            </a:fld>
            <a:endParaRPr lang="pt-P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2717" y="521197"/>
            <a:ext cx="1131070" cy="973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18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dirty="0" smtClean="0"/>
              <a:t/>
            </a:r>
            <a:br>
              <a:rPr lang="x-none" dirty="0" smtClean="0"/>
            </a:br>
            <a:r>
              <a:rPr lang="x-none" dirty="0" smtClean="0"/>
              <a:t/>
            </a:r>
            <a:br>
              <a:rPr lang="x-none" dirty="0" smtClean="0"/>
            </a:br>
            <a:r>
              <a:rPr lang="x-none" dirty="0"/>
              <a:t/>
            </a:r>
            <a:br>
              <a:rPr lang="x-none" dirty="0"/>
            </a:br>
            <a: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5</a:t>
            </a:r>
            <a:r>
              <a:rPr lang="x-none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. </a:t>
            </a:r>
            <a:r>
              <a:rPr lang="pt-PT" altLang="en-US" dirty="0">
                <a:solidFill>
                  <a:schemeClr val="tx1"/>
                </a:solidFill>
                <a:latin typeface="Garamond" panose="02020404030301010803" pitchFamily="18" charset="0"/>
              </a:rPr>
              <a:t>Factores de distorções na percepção</a:t>
            </a:r>
            <a:r>
              <a:rPr lang="x-none" altLang="pt-PT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dirty="0">
                <a:solidFill>
                  <a:schemeClr val="tx1"/>
                </a:solidFill>
              </a:rPr>
              <a:t/>
            </a:r>
            <a:br>
              <a:rPr lang="pt-PT" dirty="0">
                <a:solidFill>
                  <a:schemeClr val="tx1"/>
                </a:solidFill>
              </a:rPr>
            </a:b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8768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PT" altLang="en-US" sz="3200" b="1" dirty="0">
                <a:latin typeface="Garamond" panose="02020404030301010803" pitchFamily="18" charset="0"/>
              </a:rPr>
              <a:t>Percepção </a:t>
            </a:r>
            <a:r>
              <a:rPr lang="pt-PT" altLang="en-US" sz="3200" dirty="0">
                <a:latin typeface="Garamond" panose="02020404030301010803" pitchFamily="18" charset="0"/>
              </a:rPr>
              <a:t>- </a:t>
            </a:r>
            <a:r>
              <a:rPr lang="pt-PT" altLang="en-US" sz="3200" u="sng" dirty="0">
                <a:latin typeface="Garamond" panose="02020404030301010803" pitchFamily="18" charset="0"/>
              </a:rPr>
              <a:t>Processo </a:t>
            </a:r>
            <a:r>
              <a:rPr lang="pt-PT" altLang="en-US" sz="3200" u="sng" dirty="0" err="1">
                <a:latin typeface="Garamond" panose="02020404030301010803" pitchFamily="18" charset="0"/>
              </a:rPr>
              <a:t>pelo</a:t>
            </a:r>
            <a:r>
              <a:rPr lang="pt-PT" altLang="en-US" sz="3200" u="sng" dirty="0">
                <a:latin typeface="Garamond" panose="02020404030301010803" pitchFamily="18" charset="0"/>
              </a:rPr>
              <a:t> qual os indivíduos seleccionam, organizam e interpretam informação e impressões sensoriais </a:t>
            </a:r>
            <a:r>
              <a:rPr lang="pt-PT" altLang="en-US" sz="3200" dirty="0">
                <a:latin typeface="Garamond" panose="02020404030301010803" pitchFamily="18" charset="0"/>
              </a:rPr>
              <a:t>de modo a dar significado ao seu ambiente.</a:t>
            </a:r>
          </a:p>
          <a:p>
            <a:pPr marL="0" indent="0" algn="just">
              <a:buFont typeface="Wingdings" panose="05000000000000000000" pitchFamily="2" charset="2"/>
              <a:buNone/>
            </a:pPr>
            <a:endParaRPr lang="x-none" altLang="en-US" sz="3200" b="1" dirty="0" smtClean="0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Wingdings" panose="05000000000000000000" pitchFamily="2" charset="2"/>
              <a:buNone/>
            </a:pPr>
            <a:r>
              <a:rPr lang="pt-PT" altLang="en-US" sz="32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Percepção </a:t>
            </a:r>
            <a:r>
              <a:rPr lang="pt-PT" altLang="en-US" sz="32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sele</a:t>
            </a:r>
            <a:r>
              <a:rPr lang="x-none" altLang="en-US" sz="32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c</a:t>
            </a:r>
            <a:r>
              <a:rPr lang="pt-PT" altLang="en-US" sz="3200" b="1" dirty="0" err="1">
                <a:solidFill>
                  <a:srgbClr val="FF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tiva</a:t>
            </a:r>
            <a:r>
              <a:rPr lang="pt-BR" altLang="en-US" sz="3200" b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x-none" altLang="en-US" sz="32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- t</a:t>
            </a:r>
            <a:r>
              <a:rPr lang="pt-PT" altLang="en-US" sz="3200" dirty="0" err="1" smtClean="0">
                <a:solidFill>
                  <a:srgbClr val="FF0000"/>
                </a:solidFill>
                <a:latin typeface="Garamond" panose="02020404030301010803" pitchFamily="18" charset="0"/>
              </a:rPr>
              <a:t>endência</a:t>
            </a:r>
            <a:r>
              <a:rPr lang="pt-PT" altLang="en-US" sz="32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pt-PT" altLang="en-US" sz="3200" dirty="0">
                <a:solidFill>
                  <a:srgbClr val="FF0000"/>
                </a:solidFill>
                <a:latin typeface="Garamond" panose="02020404030301010803" pitchFamily="18" charset="0"/>
              </a:rPr>
              <a:t>para focalizar a atenção ou reter apenas </a:t>
            </a:r>
            <a:r>
              <a:rPr lang="pt-PT" altLang="en-US" sz="3200" u="sng" dirty="0">
                <a:solidFill>
                  <a:srgbClr val="FF0000"/>
                </a:solidFill>
                <a:latin typeface="Garamond" panose="02020404030301010803" pitchFamily="18" charset="0"/>
              </a:rPr>
              <a:t>alguns aspectos e não outros, com base nos interesses pessoai</a:t>
            </a:r>
            <a:r>
              <a:rPr lang="pt-PT" altLang="en-US" sz="3200" dirty="0">
                <a:solidFill>
                  <a:srgbClr val="FF0000"/>
                </a:solidFill>
                <a:latin typeface="Garamond" panose="02020404030301010803" pitchFamily="18" charset="0"/>
              </a:rPr>
              <a:t>s, background, experiência</a:t>
            </a:r>
            <a:r>
              <a:rPr lang="pt-PT" altLang="en-US" sz="3200" dirty="0">
                <a:latin typeface="Garamond" panose="02020404030301010803" pitchFamily="18" charset="0"/>
              </a:rPr>
              <a:t>, etc. (</a:t>
            </a:r>
            <a:r>
              <a:rPr lang="pt-PT" altLang="en-US" sz="3200" dirty="0" err="1">
                <a:latin typeface="Garamond" panose="02020404030301010803" pitchFamily="18" charset="0"/>
              </a:rPr>
              <a:t>Robbins</a:t>
            </a:r>
            <a:r>
              <a:rPr lang="pt-PT" altLang="en-US" sz="3200" dirty="0">
                <a:latin typeface="Garamond" panose="02020404030301010803" pitchFamily="18" charset="0"/>
              </a:rPr>
              <a:t>, </a:t>
            </a:r>
            <a:r>
              <a:rPr lang="x-none" altLang="en-US" sz="3200" dirty="0" smtClean="0">
                <a:latin typeface="Garamond" panose="02020404030301010803" pitchFamily="18" charset="0"/>
              </a:rPr>
              <a:t>2013</a:t>
            </a:r>
            <a:r>
              <a:rPr lang="pt-PT" altLang="en-US" sz="3200" dirty="0" smtClean="0">
                <a:latin typeface="Garamond" panose="02020404030301010803" pitchFamily="18" charset="0"/>
              </a:rPr>
              <a:t>).</a:t>
            </a:r>
            <a:endParaRPr lang="x-none" altLang="en-US" sz="3200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pt-PT" altLang="en-US" sz="3200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pt-PT" altLang="en-US" sz="3200" b="1" dirty="0">
                <a:latin typeface="Garamond" panose="02020404030301010803" pitchFamily="18" charset="0"/>
                <a:cs typeface="Times New Roman" panose="02020603050405020304" pitchFamily="18" charset="0"/>
              </a:rPr>
              <a:t>Percepção sele</a:t>
            </a:r>
            <a:r>
              <a:rPr lang="x-none" altLang="en-US" sz="3200" b="1" dirty="0">
                <a:latin typeface="Garamond" panose="02020404030301010803" pitchFamily="18" charset="0"/>
                <a:cs typeface="Times New Roman" panose="02020603050405020304" pitchFamily="18" charset="0"/>
              </a:rPr>
              <a:t>c</a:t>
            </a:r>
            <a:r>
              <a:rPr lang="pt-PT" altLang="en-US" sz="3200" b="1" dirty="0" err="1">
                <a:latin typeface="Garamond" panose="02020404030301010803" pitchFamily="18" charset="0"/>
                <a:cs typeface="Times New Roman" panose="02020603050405020304" pitchFamily="18" charset="0"/>
              </a:rPr>
              <a:t>tiva</a:t>
            </a:r>
            <a:r>
              <a:rPr lang="pt-BR" altLang="en-US" sz="3200" b="1" dirty="0">
                <a:latin typeface="Garamond" panose="02020404030301010803" pitchFamily="18" charset="0"/>
              </a:rPr>
              <a:t> </a:t>
            </a:r>
            <a:r>
              <a:rPr lang="x-none" altLang="en-US" sz="3200" b="1" dirty="0" smtClean="0">
                <a:latin typeface="Garamond" panose="02020404030301010803" pitchFamily="18" charset="0"/>
              </a:rPr>
              <a:t>-</a:t>
            </a:r>
            <a:r>
              <a:rPr lang="pt-PT" altLang="en-US" sz="3200" u="sng" dirty="0" smtClean="0">
                <a:solidFill>
                  <a:srgbClr val="FF0000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As </a:t>
            </a:r>
            <a:r>
              <a:rPr lang="pt-PT" altLang="en-US" sz="3200" u="sng" dirty="0">
                <a:solidFill>
                  <a:srgbClr val="FF0000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pessoas interpretam </a:t>
            </a:r>
            <a:r>
              <a:rPr lang="pt-PT" altLang="en-US" sz="3200" u="sng" dirty="0" smtClean="0">
                <a:solidFill>
                  <a:srgbClr val="FF0000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sele</a:t>
            </a:r>
            <a:r>
              <a:rPr lang="x-none" altLang="en-US" sz="3200" u="sng" dirty="0" smtClean="0">
                <a:solidFill>
                  <a:srgbClr val="FF0000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c</a:t>
            </a:r>
            <a:r>
              <a:rPr lang="pt-PT" altLang="en-US" sz="3200" u="sng" dirty="0" err="1" smtClean="0">
                <a:solidFill>
                  <a:srgbClr val="FF0000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tivamente</a:t>
            </a:r>
            <a:r>
              <a:rPr lang="pt-PT" altLang="en-US" sz="3200" u="sng" dirty="0" smtClean="0">
                <a:solidFill>
                  <a:srgbClr val="FF0000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  <a:r>
              <a:rPr lang="pt-PT" altLang="en-US" sz="3200" u="sng" dirty="0">
                <a:solidFill>
                  <a:srgbClr val="FF0000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o que vêem</a:t>
            </a:r>
            <a:r>
              <a:rPr lang="pt-PT" altLang="en-US" sz="3200" dirty="0">
                <a:solidFill>
                  <a:srgbClr val="FF0000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, com base em </a:t>
            </a:r>
            <a:r>
              <a:rPr lang="pt-PT" altLang="en-US" sz="3200" u="sng" dirty="0">
                <a:solidFill>
                  <a:srgbClr val="FF0000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seus próprios interesses, experiências passadas e atitudes.</a:t>
            </a:r>
            <a:r>
              <a:rPr lang="pt-BR" altLang="en-US" sz="3200" u="sng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endParaRPr lang="x-none" altLang="en-US" sz="3200" u="sng" dirty="0" smtClean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x-none" altLang="en-US" sz="3200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en-US" altLang="en-US" sz="3200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x-none" sz="3200" dirty="0" smtClean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pt-PT" sz="3200" dirty="0">
              <a:solidFill>
                <a:srgbClr val="00B05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30-07-2023</a:t>
            </a: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Docente: </a:t>
            </a:r>
            <a:r>
              <a:rPr lang="pt-PT" dirty="0" err="1" smtClean="0"/>
              <a:t>Juma</a:t>
            </a:r>
            <a:r>
              <a:rPr lang="pt-PT" dirty="0" smtClean="0"/>
              <a:t> </a:t>
            </a:r>
            <a:r>
              <a:rPr lang="pt-PT" dirty="0" err="1" smtClean="0"/>
              <a:t>Mussa</a:t>
            </a:r>
            <a:r>
              <a:rPr lang="pt-PT" dirty="0" smtClean="0"/>
              <a:t> (MSC)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10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7137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670" y="347472"/>
            <a:ext cx="10859729" cy="1176528"/>
          </a:xfrm>
        </p:spPr>
        <p:txBody>
          <a:bodyPr>
            <a:normAutofit fontScale="90000"/>
          </a:bodyPr>
          <a:lstStyle/>
          <a:p>
            <a:r>
              <a:rPr lang="x-none" altLang="pt-PT" dirty="0" smtClean="0">
                <a:latin typeface="Garamond" panose="02020404030301010803" pitchFamily="18" charset="0"/>
              </a:rPr>
              <a:t/>
            </a:r>
            <a:br>
              <a:rPr lang="x-none" altLang="pt-PT" dirty="0" smtClean="0">
                <a:latin typeface="Garamond" panose="02020404030301010803" pitchFamily="18" charset="0"/>
              </a:rPr>
            </a:br>
            <a:r>
              <a:rPr lang="x-none" altLang="pt-PT" dirty="0">
                <a:latin typeface="Garamond" panose="02020404030301010803" pitchFamily="18" charset="0"/>
              </a:rPr>
              <a:t/>
            </a:r>
            <a:br>
              <a:rPr lang="x-none" altLang="pt-PT" dirty="0">
                <a:latin typeface="Garamond" panose="02020404030301010803" pitchFamily="18" charset="0"/>
              </a:rPr>
            </a:br>
            <a:r>
              <a:rPr lang="x-none" altLang="pt-PT" dirty="0" smtClean="0">
                <a:latin typeface="Garamond" panose="02020404030301010803" pitchFamily="18" charset="0"/>
              </a:rPr>
              <a:t/>
            </a:r>
            <a:br>
              <a:rPr lang="x-none" altLang="pt-PT" dirty="0" smtClean="0">
                <a:latin typeface="Garamond" panose="02020404030301010803" pitchFamily="18" charset="0"/>
              </a:rPr>
            </a:br>
            <a:r>
              <a:rPr lang="x-none" altLang="pt-PT" dirty="0">
                <a:latin typeface="Garamond" panose="02020404030301010803" pitchFamily="18" charset="0"/>
              </a:rPr>
              <a:t/>
            </a:r>
            <a:br>
              <a:rPr lang="x-none" altLang="pt-PT" dirty="0">
                <a:latin typeface="Garamond" panose="02020404030301010803" pitchFamily="18" charset="0"/>
              </a:rPr>
            </a:br>
            <a:r>
              <a:rPr lang="x-none" sz="3600" dirty="0" smtClean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5</a:t>
            </a:r>
            <a:r>
              <a:rPr lang="x-none" sz="3600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. </a:t>
            </a:r>
            <a:r>
              <a:rPr lang="pt-PT" altLang="en-US" sz="3600" dirty="0">
                <a:solidFill>
                  <a:schemeClr val="tx1"/>
                </a:solidFill>
                <a:latin typeface="Garamond" panose="02020404030301010803" pitchFamily="18" charset="0"/>
              </a:rPr>
              <a:t>Factores de distorções na percepção</a:t>
            </a:r>
            <a:r>
              <a:rPr lang="x-none" altLang="pt-PT" sz="3600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sz="3600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sz="36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36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altLang="pt-PT" sz="36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altLang="pt-PT" sz="36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sz="36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36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pt-PT" sz="36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ct val="50000"/>
              </a:spcBef>
              <a:buNone/>
            </a:pPr>
            <a:r>
              <a:rPr lang="pt-PT" altLang="en-US" sz="2800" b="1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Efeito de halo</a:t>
            </a:r>
            <a:r>
              <a:rPr lang="pt-BR" altLang="en-US" sz="2800" b="1" dirty="0" smtClean="0">
                <a:latin typeface="Garamond" panose="02020404030301010803" pitchFamily="18" charset="0"/>
              </a:rPr>
              <a:t> </a:t>
            </a:r>
            <a:r>
              <a:rPr lang="x-none" altLang="en-US" sz="2800" dirty="0" smtClean="0">
                <a:latin typeface="Garamond" panose="02020404030301010803" pitchFamily="18" charset="0"/>
              </a:rPr>
              <a:t>- </a:t>
            </a:r>
            <a:r>
              <a:rPr lang="pt-PT" altLang="en-US" sz="2800" u="sng" dirty="0" smtClean="0">
                <a:latin typeface="Garamond" panose="02020404030301010803" pitchFamily="18" charset="0"/>
              </a:rPr>
              <a:t>Tendência para gerar uma impressão geral da pessoa, baseada numa única característica </a:t>
            </a:r>
            <a:r>
              <a:rPr lang="pt-PT" altLang="en-US" sz="2800" dirty="0" smtClean="0">
                <a:latin typeface="Garamond" panose="02020404030301010803" pitchFamily="18" charset="0"/>
              </a:rPr>
              <a:t>(</a:t>
            </a:r>
            <a:r>
              <a:rPr lang="pt-PT" altLang="en-US" sz="2800" dirty="0" err="1" smtClean="0">
                <a:latin typeface="Garamond" panose="02020404030301010803" pitchFamily="18" charset="0"/>
              </a:rPr>
              <a:t>Robbins</a:t>
            </a:r>
            <a:r>
              <a:rPr lang="pt-PT" altLang="en-US" sz="2800" dirty="0" smtClean="0">
                <a:latin typeface="Garamond" panose="02020404030301010803" pitchFamily="18" charset="0"/>
              </a:rPr>
              <a:t>, 1</a:t>
            </a:r>
            <a:r>
              <a:rPr lang="x-none" altLang="en-US" sz="2800" dirty="0" smtClean="0">
                <a:latin typeface="Garamond" panose="02020404030301010803" pitchFamily="18" charset="0"/>
              </a:rPr>
              <a:t>2013</a:t>
            </a:r>
            <a:r>
              <a:rPr lang="pt-PT" altLang="en-US" sz="2800" dirty="0" smtClean="0">
                <a:latin typeface="Garamond" panose="02020404030301010803" pitchFamily="18" charset="0"/>
              </a:rPr>
              <a:t>).</a:t>
            </a:r>
            <a:endParaRPr lang="x-none" altLang="en-US" sz="2800" dirty="0" smtClean="0">
              <a:latin typeface="Garamond" panose="02020404030301010803" pitchFamily="18" charset="0"/>
            </a:endParaRPr>
          </a:p>
          <a:p>
            <a:pPr marL="0" indent="0" algn="just">
              <a:spcBef>
                <a:spcPct val="50000"/>
              </a:spcBef>
              <a:buNone/>
            </a:pPr>
            <a:endParaRPr lang="pt-PT" altLang="en-US" sz="2800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pt-PT" altLang="en-US" sz="2800" b="1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Efeito de halo</a:t>
            </a:r>
            <a:r>
              <a:rPr lang="pt-BR" altLang="en-US" sz="2800" b="1" dirty="0" smtClean="0">
                <a:latin typeface="Garamond" panose="02020404030301010803" pitchFamily="18" charset="0"/>
              </a:rPr>
              <a:t> </a:t>
            </a:r>
            <a:r>
              <a:rPr lang="x-none" altLang="en-US" sz="2800" b="1" dirty="0" smtClean="0">
                <a:latin typeface="Garamond" panose="02020404030301010803" pitchFamily="18" charset="0"/>
              </a:rPr>
              <a:t>-</a:t>
            </a:r>
            <a:r>
              <a:rPr lang="pt-PT" altLang="en-US" sz="2800" dirty="0" smtClean="0">
                <a:latin typeface="Garamond" panose="02020404030301010803" pitchFamily="18" charset="0"/>
              </a:rPr>
              <a:t>Tendência para usar uma impressão geral de outra pessoa para </a:t>
            </a:r>
            <a:r>
              <a:rPr lang="pt-PT" altLang="en-US" sz="2800" u="sng" dirty="0" smtClean="0">
                <a:latin typeface="Garamond" panose="02020404030301010803" pitchFamily="18" charset="0"/>
              </a:rPr>
              <a:t>avaliar traços específicos ou comportamentos dessa pessoa </a:t>
            </a:r>
            <a:r>
              <a:rPr lang="pt-PT" altLang="en-US" sz="2800" dirty="0" smtClean="0">
                <a:latin typeface="Garamond" panose="02020404030301010803" pitchFamily="18" charset="0"/>
              </a:rPr>
              <a:t>(</a:t>
            </a:r>
            <a:r>
              <a:rPr lang="pt-PT" altLang="en-US" sz="2800" dirty="0" err="1" smtClean="0">
                <a:latin typeface="Garamond" panose="02020404030301010803" pitchFamily="18" charset="0"/>
              </a:rPr>
              <a:t>Greenberg</a:t>
            </a:r>
            <a:r>
              <a:rPr lang="pt-PT" altLang="en-US" sz="2800" dirty="0" smtClean="0">
                <a:latin typeface="Garamond" panose="02020404030301010803" pitchFamily="18" charset="0"/>
              </a:rPr>
              <a:t>, 2000).</a:t>
            </a:r>
          </a:p>
          <a:p>
            <a:pPr marL="0" indent="0" algn="just">
              <a:spcBef>
                <a:spcPct val="50000"/>
              </a:spcBef>
              <a:buNone/>
            </a:pPr>
            <a:r>
              <a:rPr lang="pt-PT" altLang="en-US" sz="3000" b="1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Efeito de contraste</a:t>
            </a:r>
            <a:r>
              <a:rPr lang="pt-BR" altLang="en-US" sz="3000" b="1" dirty="0" smtClean="0">
                <a:latin typeface="Garamond" panose="02020404030301010803" pitchFamily="18" charset="0"/>
              </a:rPr>
              <a:t> </a:t>
            </a:r>
            <a:r>
              <a:rPr lang="x-none" altLang="en-US" sz="3000" b="1" dirty="0" smtClean="0">
                <a:latin typeface="Garamond" panose="02020404030301010803" pitchFamily="18" charset="0"/>
              </a:rPr>
              <a:t>– </a:t>
            </a:r>
            <a:r>
              <a:rPr lang="x-none" altLang="en-US" sz="3000" u="sng" dirty="0" smtClean="0">
                <a:latin typeface="Garamond" panose="02020404030301010803" pitchFamily="18" charset="0"/>
              </a:rPr>
              <a:t>a </a:t>
            </a:r>
            <a:r>
              <a:rPr lang="pt-PT" altLang="en-US" sz="3000" u="sng" dirty="0" smtClean="0">
                <a:solidFill>
                  <a:srgbClr val="FF0000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avaliação das características de uma pessoa é </a:t>
            </a:r>
            <a:r>
              <a:rPr lang="pt-PT" altLang="en-US" sz="3000" u="sng" dirty="0" err="1" smtClean="0">
                <a:solidFill>
                  <a:srgbClr val="FF0000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afe</a:t>
            </a:r>
            <a:r>
              <a:rPr lang="x-none" altLang="en-US" sz="3000" u="sng" dirty="0" smtClean="0">
                <a:solidFill>
                  <a:srgbClr val="FF0000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c</a:t>
            </a:r>
            <a:r>
              <a:rPr lang="pt-PT" altLang="en-US" sz="3000" u="sng" dirty="0" err="1" smtClean="0">
                <a:solidFill>
                  <a:srgbClr val="FF0000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tada</a:t>
            </a:r>
            <a:r>
              <a:rPr lang="pt-PT" altLang="en-US" sz="3000" u="sng" dirty="0" smtClean="0">
                <a:solidFill>
                  <a:srgbClr val="FF0000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 pela comparação com outras pessoas encontradas recentemente </a:t>
            </a:r>
            <a:r>
              <a:rPr lang="pt-PT" altLang="en-US" sz="3000" dirty="0" smtClean="0">
                <a:solidFill>
                  <a:srgbClr val="FF0000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que têm essas mesmas características </a:t>
            </a:r>
            <a:r>
              <a:rPr lang="pt-PT" altLang="en-US" sz="3000" dirty="0" smtClean="0">
                <a:latin typeface="Garamond" panose="02020404030301010803" pitchFamily="18" charset="0"/>
                <a:cs typeface="Arial" panose="020B0604020202020204" pitchFamily="34" charset="0"/>
              </a:rPr>
              <a:t>avaliadas como melhores ou piores.</a:t>
            </a:r>
            <a:r>
              <a:rPr lang="pt-BR" altLang="en-US" sz="3000" dirty="0" smtClean="0">
                <a:latin typeface="Garamond" panose="02020404030301010803" pitchFamily="18" charset="0"/>
              </a:rPr>
              <a:t> </a:t>
            </a:r>
            <a:endParaRPr lang="en-US" altLang="en-US" sz="3000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pt-PT" altLang="pt-PT" sz="30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x-none" sz="3600" dirty="0" smtClean="0">
              <a:solidFill>
                <a:srgbClr val="00B050"/>
              </a:solidFill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t-PT" sz="3600" dirty="0">
              <a:solidFill>
                <a:srgbClr val="00B05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30-07-2023</a:t>
            </a: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0" y="-103239"/>
            <a:ext cx="5486400" cy="450711"/>
          </a:xfrm>
        </p:spPr>
        <p:txBody>
          <a:bodyPr/>
          <a:lstStyle/>
          <a:p>
            <a:r>
              <a:rPr lang="pt-PT" dirty="0" smtClean="0"/>
              <a:t>Docente: </a:t>
            </a:r>
            <a:r>
              <a:rPr lang="pt-PT" dirty="0" err="1" smtClean="0"/>
              <a:t>Juma</a:t>
            </a:r>
            <a:r>
              <a:rPr lang="pt-PT" dirty="0" smtClean="0"/>
              <a:t> </a:t>
            </a:r>
            <a:r>
              <a:rPr lang="pt-PT" dirty="0" err="1" smtClean="0"/>
              <a:t>Mussa</a:t>
            </a:r>
            <a:r>
              <a:rPr lang="pt-PT" dirty="0" smtClean="0"/>
              <a:t> (MSC)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11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1813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81664"/>
            <a:ext cx="10972800" cy="742335"/>
          </a:xfrm>
        </p:spPr>
        <p:txBody>
          <a:bodyPr>
            <a:normAutofit fontScale="90000"/>
          </a:bodyPr>
          <a:lstStyle/>
          <a:p>
            <a: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/>
            </a:r>
            <a:b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</a:br>
            <a:r>
              <a:rPr lang="x-none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/>
            </a:r>
            <a:br>
              <a:rPr lang="x-none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</a:br>
            <a: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5</a:t>
            </a:r>
            <a:r>
              <a:rPr lang="x-none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. </a:t>
            </a:r>
            <a:r>
              <a:rPr lang="pt-PT" altLang="en-US" dirty="0">
                <a:solidFill>
                  <a:schemeClr val="tx1"/>
                </a:solidFill>
                <a:latin typeface="Garamond" panose="02020404030301010803" pitchFamily="18" charset="0"/>
              </a:rPr>
              <a:t>Factores de distorções na percepção</a:t>
            </a:r>
            <a:r>
              <a:rPr lang="x-none" altLang="pt-PT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ct val="50000"/>
              </a:spcBef>
              <a:buNone/>
            </a:pPr>
            <a:r>
              <a:rPr lang="pt-PT" altLang="en-US" sz="2800" b="1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Proje</a:t>
            </a:r>
            <a:r>
              <a:rPr lang="x-none" altLang="en-US" sz="2800" b="1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c</a:t>
            </a:r>
            <a:r>
              <a:rPr lang="pt-PT" altLang="en-US" sz="2800" b="1" dirty="0" err="1" smtClean="0">
                <a:latin typeface="Garamond" panose="02020404030301010803" pitchFamily="18" charset="0"/>
                <a:cs typeface="Times New Roman" panose="02020603050405020304" pitchFamily="18" charset="0"/>
              </a:rPr>
              <a:t>ção</a:t>
            </a:r>
            <a:r>
              <a:rPr lang="pt-BR" altLang="en-US" sz="2800" b="1" dirty="0" smtClean="0">
                <a:latin typeface="Garamond" panose="02020404030301010803" pitchFamily="18" charset="0"/>
              </a:rPr>
              <a:t> </a:t>
            </a:r>
            <a:r>
              <a:rPr lang="x-none" altLang="en-US" sz="2800" dirty="0" smtClean="0">
                <a:latin typeface="Garamond" panose="02020404030301010803" pitchFamily="18" charset="0"/>
              </a:rPr>
              <a:t>- </a:t>
            </a:r>
            <a:r>
              <a:rPr lang="pt-PT" altLang="en-US" sz="2800" u="sng" dirty="0" smtClean="0">
                <a:latin typeface="Garamond" panose="02020404030301010803" pitchFamily="18" charset="0"/>
                <a:cs typeface="Arial" panose="020B0604020202020204" pitchFamily="34" charset="0"/>
              </a:rPr>
              <a:t>Atribuição </a:t>
            </a:r>
            <a:r>
              <a:rPr lang="pt-PT" altLang="en-US" sz="2800" u="sng" dirty="0">
                <a:latin typeface="Garamond" panose="02020404030301010803" pitchFamily="18" charset="0"/>
                <a:cs typeface="Arial" panose="020B0604020202020204" pitchFamily="34" charset="0"/>
              </a:rPr>
              <a:t>de características próprias de um indivíduo a outras pessoas.</a:t>
            </a:r>
            <a:r>
              <a:rPr lang="pt-BR" altLang="en-US" sz="2800" u="sng" dirty="0">
                <a:latin typeface="Garamond" panose="02020404030301010803" pitchFamily="18" charset="0"/>
              </a:rPr>
              <a:t> </a:t>
            </a:r>
            <a:endParaRPr lang="x-none" altLang="en-US" sz="2800" u="sng" dirty="0" smtClean="0">
              <a:latin typeface="Garamond" panose="02020404030301010803" pitchFamily="18" charset="0"/>
            </a:endParaRPr>
          </a:p>
          <a:p>
            <a:pPr marL="0" indent="0" algn="just">
              <a:spcBef>
                <a:spcPct val="50000"/>
              </a:spcBef>
              <a:buNone/>
            </a:pPr>
            <a:r>
              <a:rPr lang="x-none" altLang="en-US" sz="2800" b="1" dirty="0" smtClean="0">
                <a:latin typeface="Garamond" panose="02020404030301010803" pitchFamily="18" charset="0"/>
              </a:rPr>
              <a:t>Projec</a:t>
            </a:r>
            <a:r>
              <a:rPr lang="pt-PT" altLang="en-US" sz="2800" b="1" dirty="0" err="1" smtClean="0">
                <a:latin typeface="Garamond" panose="02020404030301010803" pitchFamily="18" charset="0"/>
              </a:rPr>
              <a:t>çã</a:t>
            </a:r>
            <a:r>
              <a:rPr lang="x-none" altLang="en-US" sz="2800" b="1" dirty="0" smtClean="0">
                <a:latin typeface="Garamond" panose="02020404030301010803" pitchFamily="18" charset="0"/>
              </a:rPr>
              <a:t>o </a:t>
            </a:r>
            <a:r>
              <a:rPr lang="x-none" altLang="en-US" sz="2800" dirty="0" smtClean="0">
                <a:latin typeface="Garamond" panose="02020404030301010803" pitchFamily="18" charset="0"/>
              </a:rPr>
              <a:t>- </a:t>
            </a:r>
            <a:r>
              <a:rPr lang="pt-PT" altLang="en-US" sz="2800" dirty="0" smtClean="0">
                <a:latin typeface="Garamond" panose="02020404030301010803" pitchFamily="18" charset="0"/>
              </a:rPr>
              <a:t>Tendência </a:t>
            </a:r>
            <a:r>
              <a:rPr lang="pt-PT" altLang="en-US" sz="2800" dirty="0">
                <a:latin typeface="Garamond" panose="02020404030301010803" pitchFamily="18" charset="0"/>
              </a:rPr>
              <a:t>para atribuir as características ou sentimentos próprios aos outros. (</a:t>
            </a:r>
            <a:r>
              <a:rPr lang="pt-PT" altLang="en-US" sz="2800" dirty="0" err="1">
                <a:latin typeface="Garamond" panose="02020404030301010803" pitchFamily="18" charset="0"/>
              </a:rPr>
              <a:t>Robbins</a:t>
            </a:r>
            <a:r>
              <a:rPr lang="pt-PT" altLang="en-US" sz="2800" dirty="0">
                <a:latin typeface="Garamond" panose="02020404030301010803" pitchFamily="18" charset="0"/>
              </a:rPr>
              <a:t>, </a:t>
            </a:r>
            <a:r>
              <a:rPr lang="x-none" altLang="en-US" sz="2800" dirty="0" smtClean="0">
                <a:latin typeface="Garamond" panose="02020404030301010803" pitchFamily="18" charset="0"/>
              </a:rPr>
              <a:t>2013</a:t>
            </a:r>
            <a:r>
              <a:rPr lang="pt-PT" altLang="en-US" sz="2800" dirty="0" smtClean="0">
                <a:latin typeface="Garamond" panose="02020404030301010803" pitchFamily="18" charset="0"/>
              </a:rPr>
              <a:t>)</a:t>
            </a:r>
            <a:r>
              <a:rPr lang="x-none" altLang="en-US" sz="2800" dirty="0" smtClean="0">
                <a:latin typeface="Garamond" panose="02020404030301010803" pitchFamily="18" charset="0"/>
              </a:rPr>
              <a:t>.</a:t>
            </a:r>
          </a:p>
          <a:p>
            <a:pPr marL="0" indent="0" algn="just">
              <a:spcBef>
                <a:spcPct val="50000"/>
              </a:spcBef>
              <a:buNone/>
            </a:pPr>
            <a:endParaRPr lang="x-none" altLang="en-US" sz="2800" dirty="0" smtClean="0">
              <a:latin typeface="Garamond" panose="02020404030301010803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pt-PT" altLang="en-US" sz="2800" b="1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Estereotipagem</a:t>
            </a:r>
            <a:r>
              <a:rPr lang="x-none" altLang="en-US" sz="28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 -</a:t>
            </a:r>
            <a:r>
              <a:rPr lang="pt-BR" altLang="en-US" sz="2800" dirty="0" smtClean="0">
                <a:latin typeface="Garamond" panose="02020404030301010803" pitchFamily="18" charset="0"/>
              </a:rPr>
              <a:t> </a:t>
            </a:r>
            <a:r>
              <a:rPr lang="pt-PT" altLang="en-US" sz="2800" u="sng" dirty="0" smtClean="0">
                <a:latin typeface="Garamond" panose="02020404030301010803" pitchFamily="18" charset="0"/>
                <a:cs typeface="Arial" panose="020B0604020202020204" pitchFamily="34" charset="0"/>
              </a:rPr>
              <a:t>Julgamento </a:t>
            </a:r>
            <a:r>
              <a:rPr lang="pt-PT" altLang="en-US" sz="2800" u="sng" dirty="0">
                <a:latin typeface="Garamond" panose="02020404030301010803" pitchFamily="18" charset="0"/>
                <a:cs typeface="Arial" panose="020B0604020202020204" pitchFamily="34" charset="0"/>
              </a:rPr>
              <a:t>de uma pessoa </a:t>
            </a:r>
            <a:r>
              <a:rPr lang="pt-PT" altLang="en-US" sz="2800" u="sng" dirty="0" smtClean="0">
                <a:latin typeface="Garamond" panose="02020404030301010803" pitchFamily="18" charset="0"/>
                <a:cs typeface="Arial" panose="020B0604020202020204" pitchFamily="34" charset="0"/>
              </a:rPr>
              <a:t>com </a:t>
            </a:r>
            <a:r>
              <a:rPr lang="pt-PT" altLang="en-US" sz="2800" u="sng" dirty="0">
                <a:latin typeface="Garamond" panose="02020404030301010803" pitchFamily="18" charset="0"/>
                <a:cs typeface="Arial" panose="020B0604020202020204" pitchFamily="34" charset="0"/>
              </a:rPr>
              <a:t>base na percepção do grupo do qual essa pessoa faz parte</a:t>
            </a:r>
            <a:r>
              <a:rPr lang="pt-PT" altLang="en-US" sz="2800" dirty="0">
                <a:latin typeface="Garamond" panose="02020404030301010803" pitchFamily="18" charset="0"/>
                <a:cs typeface="Arial" panose="020B0604020202020204" pitchFamily="34" charset="0"/>
              </a:rPr>
              <a:t>.</a:t>
            </a:r>
            <a:r>
              <a:rPr lang="pt-BR" altLang="en-US" sz="2800" dirty="0">
                <a:latin typeface="Garamond" panose="02020404030301010803" pitchFamily="18" charset="0"/>
              </a:rPr>
              <a:t> </a:t>
            </a:r>
            <a:endParaRPr lang="x-none" altLang="en-US" sz="2800" dirty="0" smtClean="0">
              <a:latin typeface="Garamond" panose="02020404030301010803" pitchFamily="18" charset="0"/>
            </a:endParaRPr>
          </a:p>
          <a:p>
            <a:pPr marL="0" indent="0" algn="just">
              <a:spcBef>
                <a:spcPct val="50000"/>
              </a:spcBef>
              <a:buNone/>
            </a:pPr>
            <a:r>
              <a:rPr lang="pt-PT" altLang="en-US" sz="2800" b="1" dirty="0">
                <a:latin typeface="Garamond" panose="02020404030301010803" pitchFamily="18" charset="0"/>
                <a:cs typeface="Times New Roman" panose="02020603050405020304" pitchFamily="18" charset="0"/>
              </a:rPr>
              <a:t>Estereotipagem</a:t>
            </a:r>
            <a:r>
              <a:rPr lang="pt-PT" altLang="en-US" sz="2800" dirty="0">
                <a:latin typeface="Garamond" panose="02020404030301010803" pitchFamily="18" charset="0"/>
                <a:cs typeface="Times New Roman" panose="02020603050405020304" pitchFamily="18" charset="0"/>
              </a:rPr>
              <a:t> </a:t>
            </a:r>
            <a:r>
              <a:rPr lang="x-none" altLang="en-US" sz="28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-</a:t>
            </a:r>
            <a:r>
              <a:rPr lang="pt-PT" altLang="en-US" sz="2800" u="sng" dirty="0" smtClean="0">
                <a:latin typeface="Garamond" panose="02020404030301010803" pitchFamily="18" charset="0"/>
              </a:rPr>
              <a:t>Tendencia </a:t>
            </a:r>
            <a:r>
              <a:rPr lang="pt-PT" altLang="en-US" sz="2800" u="sng" dirty="0">
                <a:latin typeface="Garamond" panose="02020404030301010803" pitchFamily="18" charset="0"/>
              </a:rPr>
              <a:t>a fazer julgamentos sobre alguém, baseados na percepção que se tem do grupo ao qual essa pessoa pertence </a:t>
            </a:r>
            <a:r>
              <a:rPr lang="pt-PT" altLang="en-US" sz="2800" dirty="0">
                <a:latin typeface="Garamond" panose="02020404030301010803" pitchFamily="18" charset="0"/>
              </a:rPr>
              <a:t>(</a:t>
            </a:r>
            <a:r>
              <a:rPr lang="pt-PT" altLang="en-US" sz="2800" dirty="0" err="1">
                <a:latin typeface="Garamond" panose="02020404030301010803" pitchFamily="18" charset="0"/>
              </a:rPr>
              <a:t>Robbins</a:t>
            </a:r>
            <a:r>
              <a:rPr lang="pt-PT" altLang="en-US" sz="2800" dirty="0">
                <a:latin typeface="Garamond" panose="02020404030301010803" pitchFamily="18" charset="0"/>
              </a:rPr>
              <a:t>, 1996).</a:t>
            </a:r>
            <a:endParaRPr lang="en-GB" altLang="en-US" sz="2800" dirty="0">
              <a:latin typeface="Garamond" panose="02020404030301010803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endParaRPr lang="x-none" altLang="en-US" dirty="0" smtClean="0"/>
          </a:p>
          <a:p>
            <a:pPr marL="0" indent="0">
              <a:spcBef>
                <a:spcPct val="50000"/>
              </a:spcBef>
              <a:buNone/>
            </a:pPr>
            <a:endParaRPr lang="en-US" altLang="en-US" dirty="0"/>
          </a:p>
          <a:p>
            <a:pPr marL="0" indent="0">
              <a:spcBef>
                <a:spcPct val="50000"/>
              </a:spcBef>
              <a:buNone/>
            </a:pPr>
            <a:endParaRPr lang="x-none" altLang="en-US" dirty="0" smtClean="0"/>
          </a:p>
          <a:p>
            <a:pPr marL="0" indent="0">
              <a:spcBef>
                <a:spcPct val="50000"/>
              </a:spcBef>
              <a:buNone/>
            </a:pPr>
            <a:endParaRPr lang="en-GB" altLang="en-US" dirty="0"/>
          </a:p>
          <a:p>
            <a:pPr marL="0" indent="0">
              <a:spcBef>
                <a:spcPct val="50000"/>
              </a:spcBef>
              <a:buNone/>
            </a:pPr>
            <a:endParaRPr lang="x-none" altLang="en-US" dirty="0" smtClean="0"/>
          </a:p>
          <a:p>
            <a:pPr marL="0" indent="0">
              <a:spcBef>
                <a:spcPct val="50000"/>
              </a:spcBef>
              <a:buNone/>
            </a:pPr>
            <a:endParaRPr lang="x-none" altLang="en-US" dirty="0" smtClean="0"/>
          </a:p>
          <a:p>
            <a:pPr marL="0" indent="0">
              <a:spcBef>
                <a:spcPct val="50000"/>
              </a:spcBef>
              <a:buNone/>
            </a:pPr>
            <a:endParaRPr lang="en-US" altLang="en-US" dirty="0"/>
          </a:p>
          <a:p>
            <a:pPr marL="0" indent="0">
              <a:buNone/>
            </a:pPr>
            <a:endParaRPr lang="pt-P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30-07-2023</a:t>
            </a: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Docente: </a:t>
            </a:r>
            <a:r>
              <a:rPr lang="pt-PT" dirty="0" err="1" smtClean="0"/>
              <a:t>Juma</a:t>
            </a:r>
            <a:r>
              <a:rPr lang="pt-PT" dirty="0" smtClean="0"/>
              <a:t> </a:t>
            </a:r>
            <a:r>
              <a:rPr lang="pt-PT" dirty="0" err="1" smtClean="0"/>
              <a:t>Mussa</a:t>
            </a:r>
            <a:r>
              <a:rPr lang="pt-PT" dirty="0" smtClean="0"/>
              <a:t> (MSC)</a:t>
            </a:r>
            <a:r>
              <a:rPr lang="x-none" dirty="0" smtClean="0"/>
              <a:t> e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12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4901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418" y="648928"/>
            <a:ext cx="10785989" cy="875071"/>
          </a:xfrm>
        </p:spPr>
        <p:txBody>
          <a:bodyPr>
            <a:normAutofit fontScale="90000"/>
          </a:bodyPr>
          <a:lstStyle/>
          <a:p>
            <a: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/>
            </a:r>
            <a:b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</a:br>
            <a: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/>
            </a:r>
            <a:b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</a:br>
            <a:r>
              <a:rPr lang="x-none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/>
            </a:r>
            <a:br>
              <a:rPr lang="x-none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</a:br>
            <a: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/>
            </a:r>
            <a:b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</a:br>
            <a: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/>
            </a:r>
            <a:b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</a:br>
            <a: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6. </a:t>
            </a:r>
            <a:r>
              <a:rPr lang="x-none" sz="3100" dirty="0" smtClean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Aplica</a:t>
            </a:r>
            <a:r>
              <a:rPr lang="pt-PT" sz="3100" dirty="0" err="1" smtClean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çõ</a:t>
            </a:r>
            <a:r>
              <a:rPr lang="x-none" sz="3100" dirty="0" smtClean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es espec</a:t>
            </a:r>
            <a:r>
              <a:rPr lang="pt-PT" sz="3100" dirty="0" smtClean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í</a:t>
            </a:r>
            <a:r>
              <a:rPr lang="x-none" sz="3100" dirty="0" smtClean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ficas nas organiza</a:t>
            </a:r>
            <a:r>
              <a:rPr lang="pt-PT" sz="3100" dirty="0" err="1" smtClean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çõ</a:t>
            </a:r>
            <a:r>
              <a:rPr lang="x-none" sz="3100" dirty="0" smtClean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es</a:t>
            </a:r>
            <a:r>
              <a:rPr lang="en-US" altLang="pt-PT" sz="3100" dirty="0">
                <a:solidFill>
                  <a:schemeClr val="bg1"/>
                </a:solidFill>
                <a:latin typeface="+mn-lt"/>
              </a:rPr>
              <a:t/>
            </a:r>
            <a:br>
              <a:rPr lang="en-US" altLang="pt-PT" sz="3100" dirty="0">
                <a:solidFill>
                  <a:schemeClr val="bg1"/>
                </a:solidFill>
                <a:latin typeface="+mn-lt"/>
              </a:rPr>
            </a:br>
            <a:r>
              <a:rPr lang="x-none" altLang="pt-PT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altLang="pt-PT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alt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199"/>
            <a:ext cx="11366090" cy="508081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x-none" sz="3200" dirty="0" smtClean="0">
                <a:solidFill>
                  <a:srgbClr val="00B05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6. </a:t>
            </a:r>
            <a:r>
              <a:rPr lang="x-none" sz="3200" dirty="0">
                <a:solidFill>
                  <a:srgbClr val="00B05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Aplica</a:t>
            </a:r>
            <a:r>
              <a:rPr lang="pt-PT" sz="3200" dirty="0" err="1">
                <a:solidFill>
                  <a:srgbClr val="00B05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çõ</a:t>
            </a:r>
            <a:r>
              <a:rPr lang="x-none" sz="3200" dirty="0">
                <a:solidFill>
                  <a:srgbClr val="00B05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es espec</a:t>
            </a:r>
            <a:r>
              <a:rPr lang="pt-PT" sz="3200" dirty="0">
                <a:solidFill>
                  <a:srgbClr val="00B05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í</a:t>
            </a:r>
            <a:r>
              <a:rPr lang="x-none" sz="3200" dirty="0">
                <a:solidFill>
                  <a:srgbClr val="00B05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ficas nas organiza</a:t>
            </a:r>
            <a:r>
              <a:rPr lang="pt-PT" sz="3200" dirty="0" err="1">
                <a:solidFill>
                  <a:srgbClr val="00B05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çõ</a:t>
            </a:r>
            <a:r>
              <a:rPr lang="x-none" sz="3200" dirty="0" smtClean="0">
                <a:solidFill>
                  <a:srgbClr val="00B05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es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altLang="en-US" sz="2800" b="1" dirty="0">
                <a:latin typeface="Garamond" panose="02020404030301010803" pitchFamily="18" charset="0"/>
              </a:rPr>
              <a:t>Entrevista de </a:t>
            </a:r>
            <a:r>
              <a:rPr lang="en-US" altLang="en-US" sz="2800" b="1" dirty="0" err="1" smtClean="0">
                <a:latin typeface="Garamond" panose="02020404030301010803" pitchFamily="18" charset="0"/>
              </a:rPr>
              <a:t>seleção</a:t>
            </a:r>
            <a:r>
              <a:rPr lang="x-none" altLang="en-US" sz="2800" b="1" dirty="0" smtClean="0">
                <a:latin typeface="Garamond" panose="02020404030301010803" pitchFamily="18" charset="0"/>
              </a:rPr>
              <a:t> </a:t>
            </a:r>
            <a:r>
              <a:rPr lang="x-none" altLang="en-US" sz="2800" dirty="0" smtClean="0">
                <a:latin typeface="Garamond" panose="02020404030301010803" pitchFamily="18" charset="0"/>
              </a:rPr>
              <a:t>- </a:t>
            </a:r>
            <a:r>
              <a:rPr lang="pt-BR" altLang="en-US" sz="2800" dirty="0" err="1" smtClean="0">
                <a:latin typeface="Garamond" panose="02020404030301010803" pitchFamily="18" charset="0"/>
                <a:cs typeface="Arial" panose="020B0604020202020204" pitchFamily="34" charset="0"/>
              </a:rPr>
              <a:t>Viéses</a:t>
            </a:r>
            <a:r>
              <a:rPr lang="pt-BR" altLang="en-US" sz="2800" dirty="0" smtClean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  <a:r>
              <a:rPr lang="pt-BR" altLang="en-US" sz="2800" dirty="0">
                <a:latin typeface="Garamond" panose="02020404030301010803" pitchFamily="18" charset="0"/>
                <a:cs typeface="Arial" panose="020B0604020202020204" pitchFamily="34" charset="0"/>
              </a:rPr>
              <a:t>de percepção afetam a precisão dos julgamentos dos candidatos</a:t>
            </a:r>
            <a:r>
              <a:rPr lang="en-US" altLang="en-US" sz="2800" dirty="0">
                <a:latin typeface="Garamond" panose="02020404030301010803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altLang="en-US" sz="2800" b="1" dirty="0" err="1">
                <a:latin typeface="Garamond" panose="02020404030301010803" pitchFamily="18" charset="0"/>
              </a:rPr>
              <a:t>Expectativas</a:t>
            </a:r>
            <a:r>
              <a:rPr lang="en-US" altLang="en-US" sz="2800" b="1" dirty="0">
                <a:latin typeface="Garamond" panose="02020404030301010803" pitchFamily="18" charset="0"/>
              </a:rPr>
              <a:t> </a:t>
            </a:r>
            <a:r>
              <a:rPr lang="en-US" altLang="en-US" sz="2800" b="1" dirty="0" err="1">
                <a:latin typeface="Garamond" panose="02020404030301010803" pitchFamily="18" charset="0"/>
              </a:rPr>
              <a:t>sobre</a:t>
            </a:r>
            <a:r>
              <a:rPr lang="en-US" altLang="en-US" sz="2800" b="1" dirty="0">
                <a:latin typeface="Garamond" panose="02020404030301010803" pitchFamily="18" charset="0"/>
              </a:rPr>
              <a:t> o </a:t>
            </a:r>
            <a:r>
              <a:rPr lang="en-US" altLang="en-US" sz="2800" b="1" dirty="0" err="1" smtClean="0">
                <a:latin typeface="Garamond" panose="02020404030301010803" pitchFamily="18" charset="0"/>
              </a:rPr>
              <a:t>desempenho</a:t>
            </a:r>
            <a:r>
              <a:rPr lang="x-none" altLang="en-US" sz="2800" b="1" dirty="0" smtClean="0">
                <a:latin typeface="Garamond" panose="02020404030301010803" pitchFamily="18" charset="0"/>
              </a:rPr>
              <a:t> </a:t>
            </a:r>
            <a:r>
              <a:rPr lang="x-none" altLang="en-US" sz="2800" dirty="0" smtClean="0">
                <a:latin typeface="Garamond" panose="02020404030301010803" pitchFamily="18" charset="0"/>
              </a:rPr>
              <a:t>- </a:t>
            </a:r>
            <a:r>
              <a:rPr lang="pt-PT" altLang="en-US" sz="2800" b="1" dirty="0" smtClean="0">
                <a:latin typeface="Garamond" panose="02020404030301010803" pitchFamily="18" charset="0"/>
                <a:cs typeface="Arial" panose="020B0604020202020204" pitchFamily="34" charset="0"/>
              </a:rPr>
              <a:t>Profecia </a:t>
            </a:r>
            <a:r>
              <a:rPr lang="pt-PT" altLang="en-US" sz="2800" b="1" dirty="0">
                <a:latin typeface="Garamond" panose="02020404030301010803" pitchFamily="18" charset="0"/>
                <a:cs typeface="Arial" panose="020B0604020202020204" pitchFamily="34" charset="0"/>
              </a:rPr>
              <a:t>auto-realizadora</a:t>
            </a:r>
            <a:r>
              <a:rPr lang="en-US" altLang="en-US" sz="2800" b="1" dirty="0">
                <a:latin typeface="Garamond" panose="02020404030301010803" pitchFamily="18" charset="0"/>
              </a:rPr>
              <a:t>:</a:t>
            </a:r>
            <a:r>
              <a:rPr lang="en-US" altLang="en-US" sz="2800" dirty="0">
                <a:latin typeface="Garamond" panose="02020404030301010803" pitchFamily="18" charset="0"/>
              </a:rPr>
              <a:t> </a:t>
            </a:r>
            <a:r>
              <a:rPr lang="pt-PT" altLang="en-US" sz="2800" dirty="0">
                <a:latin typeface="Garamond" panose="02020404030301010803" pitchFamily="18" charset="0"/>
                <a:cs typeface="Arial" panose="020B0604020202020204" pitchFamily="34" charset="0"/>
              </a:rPr>
              <a:t>quando </a:t>
            </a:r>
            <a:r>
              <a:rPr lang="pt-PT" altLang="en-US" sz="2800" u="sng" dirty="0">
                <a:latin typeface="Garamond" panose="02020404030301010803" pitchFamily="18" charset="0"/>
                <a:cs typeface="Arial" panose="020B0604020202020204" pitchFamily="34" charset="0"/>
              </a:rPr>
              <a:t>alguém tem uma percepção distorcida de uma pessoa e a expectativa resultan</a:t>
            </a:r>
            <a:r>
              <a:rPr lang="pt-PT" altLang="en-US" sz="2800" dirty="0">
                <a:latin typeface="Garamond" panose="02020404030301010803" pitchFamily="18" charset="0"/>
                <a:cs typeface="Arial" panose="020B0604020202020204" pitchFamily="34" charset="0"/>
              </a:rPr>
              <a:t>te é que essa pessoa se comporte de maneira coerente com essa percepção</a:t>
            </a:r>
            <a:r>
              <a:rPr lang="pt-PT" altLang="en-US" sz="2800" dirty="0" smtClean="0">
                <a:latin typeface="Garamond" panose="02020404030301010803" pitchFamily="18" charset="0"/>
                <a:cs typeface="Arial" panose="020B0604020202020204" pitchFamily="34" charset="0"/>
              </a:rPr>
              <a:t>.</a:t>
            </a:r>
            <a:endParaRPr lang="x-none" altLang="en-US" sz="2800" dirty="0" smtClean="0"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altLang="en-US" sz="2800" dirty="0">
              <a:latin typeface="Garamond" panose="02020404030301010803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altLang="en-US" sz="2800" b="1" dirty="0" err="1">
                <a:latin typeface="Garamond" panose="02020404030301010803" pitchFamily="18" charset="0"/>
              </a:rPr>
              <a:t>Generalização</a:t>
            </a:r>
            <a:r>
              <a:rPr lang="en-US" altLang="en-US" sz="2800" b="1" dirty="0">
                <a:latin typeface="Garamond" panose="02020404030301010803" pitchFamily="18" charset="0"/>
              </a:rPr>
              <a:t> de </a:t>
            </a:r>
            <a:r>
              <a:rPr lang="en-US" altLang="en-US" sz="2800" b="1" dirty="0" err="1">
                <a:latin typeface="Garamond" panose="02020404030301010803" pitchFamily="18" charset="0"/>
              </a:rPr>
              <a:t>perfil</a:t>
            </a:r>
            <a:r>
              <a:rPr lang="en-US" altLang="en-US" sz="2800" b="1" dirty="0">
                <a:latin typeface="Garamond" panose="02020404030301010803" pitchFamily="18" charset="0"/>
              </a:rPr>
              <a:t> </a:t>
            </a:r>
            <a:r>
              <a:rPr lang="en-US" altLang="en-US" sz="2800" b="1" dirty="0" err="1" smtClean="0">
                <a:latin typeface="Garamond" panose="02020404030301010803" pitchFamily="18" charset="0"/>
              </a:rPr>
              <a:t>étnico</a:t>
            </a:r>
            <a:r>
              <a:rPr lang="x-none" altLang="en-US" sz="2800" b="1" dirty="0" smtClean="0">
                <a:latin typeface="Garamond" panose="02020404030301010803" pitchFamily="18" charset="0"/>
              </a:rPr>
              <a:t> </a:t>
            </a:r>
            <a:r>
              <a:rPr lang="x-none" altLang="en-US" sz="2800" dirty="0" smtClean="0">
                <a:latin typeface="Garamond" panose="02020404030301010803" pitchFamily="18" charset="0"/>
              </a:rPr>
              <a:t>- </a:t>
            </a:r>
            <a:r>
              <a:rPr lang="pt-PT" altLang="en-US" sz="2800" dirty="0" smtClean="0">
                <a:solidFill>
                  <a:srgbClr val="FF0000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Uma </a:t>
            </a:r>
            <a:r>
              <a:rPr lang="pt-PT" altLang="en-US" sz="2800" dirty="0">
                <a:solidFill>
                  <a:srgbClr val="FF0000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forma de estereotipagem em que um grupo de indivíduos é tomado com um só</a:t>
            </a:r>
            <a:r>
              <a:rPr lang="pt-PT" altLang="en-US" sz="2800" dirty="0">
                <a:latin typeface="Garamond" panose="02020404030301010803" pitchFamily="18" charset="0"/>
                <a:cs typeface="Arial" panose="020B0604020202020204" pitchFamily="34" charset="0"/>
              </a:rPr>
              <a:t>, geralmente com base em critérios de raça ou etnia, e torna-se alvo de cerrada </a:t>
            </a:r>
            <a:r>
              <a:rPr lang="pt-PT" altLang="en-US" sz="2800" dirty="0">
                <a:solidFill>
                  <a:srgbClr val="FF0000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vigilância e investigação.</a:t>
            </a:r>
            <a:r>
              <a:rPr lang="pt-BR" altLang="en-US" sz="2800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endParaRPr lang="en-US" altLang="en-US" sz="2800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x-none" sz="2800" dirty="0" smtClean="0">
              <a:solidFill>
                <a:srgbClr val="00B050"/>
              </a:solidFill>
              <a:latin typeface="Garamond" panose="02020404030301010803" pitchFamily="18" charset="0"/>
              <a:cs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30-07-2023</a:t>
            </a: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Docente: </a:t>
            </a:r>
            <a:r>
              <a:rPr lang="pt-PT" dirty="0" err="1" smtClean="0"/>
              <a:t>Juma</a:t>
            </a:r>
            <a:r>
              <a:rPr lang="pt-PT" dirty="0" smtClean="0"/>
              <a:t> </a:t>
            </a:r>
            <a:r>
              <a:rPr lang="pt-PT" dirty="0" err="1" smtClean="0"/>
              <a:t>Mussa</a:t>
            </a:r>
            <a:r>
              <a:rPr lang="pt-PT" dirty="0" smtClean="0"/>
              <a:t> (MSC)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13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9492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52168"/>
            <a:ext cx="10972800" cy="771832"/>
          </a:xfrm>
        </p:spPr>
        <p:txBody>
          <a:bodyPr>
            <a:normAutofit fontScale="90000"/>
          </a:bodyPr>
          <a:lstStyle/>
          <a:p>
            <a:r>
              <a:rPr lang="x-none" dirty="0" smtClean="0"/>
              <a:t/>
            </a:r>
            <a:br>
              <a:rPr lang="x-none" dirty="0" smtClean="0"/>
            </a:br>
            <a:r>
              <a:rPr lang="x-none" dirty="0" smtClean="0"/>
              <a:t/>
            </a:r>
            <a:br>
              <a:rPr lang="x-none" dirty="0" smtClean="0"/>
            </a:br>
            <a:r>
              <a:rPr lang="pt-PT" altLang="pt-PT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6.</a:t>
            </a:r>
            <a:r>
              <a:rPr lang="x-none" sz="3600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 Aplica</a:t>
            </a:r>
            <a:r>
              <a:rPr lang="pt-PT" sz="3600" dirty="0" err="1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çõ</a:t>
            </a:r>
            <a:r>
              <a:rPr lang="x-none" sz="3600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es espec</a:t>
            </a:r>
            <a:r>
              <a:rPr lang="pt-PT" sz="3600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í</a:t>
            </a:r>
            <a:r>
              <a:rPr lang="x-none" sz="3600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ficas nas organiza</a:t>
            </a:r>
            <a:r>
              <a:rPr lang="pt-PT" sz="3600" dirty="0" err="1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çõ</a:t>
            </a:r>
            <a:r>
              <a:rPr lang="x-none" sz="3600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es</a:t>
            </a:r>
            <a:r>
              <a:rPr lang="en-US" altLang="pt-PT" sz="3600" dirty="0">
                <a:solidFill>
                  <a:schemeClr val="bg1"/>
                </a:solidFill>
                <a:latin typeface="Garamond" panose="02020404030301010803" pitchFamily="18" charset="0"/>
              </a:rPr>
              <a:t>Aplicações</a:t>
            </a:r>
            <a:r>
              <a:rPr lang="x-none" altLang="pt-PT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pt-PT" altLang="pt-PT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pt-PT" altLang="pt-PT" sz="36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altLang="pt-PT" sz="36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sz="36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36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pt-PT" sz="36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729" y="1600200"/>
            <a:ext cx="11798709" cy="5095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x-none" sz="4000" dirty="0">
                <a:latin typeface="Garamond" panose="02020404030301010803" pitchFamily="18" charset="0"/>
                <a:cs typeface="Calibri" panose="020F0502020204030204" pitchFamily="34" charset="0"/>
              </a:rPr>
              <a:t>Aplica</a:t>
            </a:r>
            <a:r>
              <a:rPr lang="pt-PT" sz="4000" dirty="0" err="1">
                <a:latin typeface="Garamond" panose="02020404030301010803" pitchFamily="18" charset="0"/>
                <a:cs typeface="Calibri" panose="020F0502020204030204" pitchFamily="34" charset="0"/>
              </a:rPr>
              <a:t>çõ</a:t>
            </a:r>
            <a:r>
              <a:rPr lang="x-none" sz="4000" dirty="0">
                <a:latin typeface="Garamond" panose="02020404030301010803" pitchFamily="18" charset="0"/>
                <a:cs typeface="Calibri" panose="020F0502020204030204" pitchFamily="34" charset="0"/>
              </a:rPr>
              <a:t>es espec</a:t>
            </a:r>
            <a:r>
              <a:rPr lang="pt-PT" sz="4000" dirty="0">
                <a:latin typeface="Garamond" panose="02020404030301010803" pitchFamily="18" charset="0"/>
                <a:cs typeface="Calibri" panose="020F0502020204030204" pitchFamily="34" charset="0"/>
              </a:rPr>
              <a:t>í</a:t>
            </a:r>
            <a:r>
              <a:rPr lang="x-none" sz="4000" dirty="0">
                <a:latin typeface="Garamond" panose="02020404030301010803" pitchFamily="18" charset="0"/>
                <a:cs typeface="Calibri" panose="020F0502020204030204" pitchFamily="34" charset="0"/>
              </a:rPr>
              <a:t>ficas nas organiza</a:t>
            </a:r>
            <a:r>
              <a:rPr lang="pt-PT" sz="4000" dirty="0" err="1">
                <a:latin typeface="Garamond" panose="02020404030301010803" pitchFamily="18" charset="0"/>
                <a:cs typeface="Calibri" panose="020F0502020204030204" pitchFamily="34" charset="0"/>
              </a:rPr>
              <a:t>çõ</a:t>
            </a:r>
            <a:r>
              <a:rPr lang="x-none" sz="4000" dirty="0" smtClean="0">
                <a:latin typeface="Garamond" panose="02020404030301010803" pitchFamily="18" charset="0"/>
                <a:cs typeface="Calibri" panose="020F0502020204030204" pitchFamily="34" charset="0"/>
              </a:rPr>
              <a:t>es </a:t>
            </a:r>
            <a:r>
              <a:rPr lang="x-none" dirty="0" smtClean="0">
                <a:latin typeface="Garamond" panose="02020404030301010803" pitchFamily="18" charset="0"/>
                <a:cs typeface="Calibri" panose="020F0502020204030204" pitchFamily="34" charset="0"/>
              </a:rPr>
              <a:t>(Cont.)</a:t>
            </a:r>
          </a:p>
          <a:p>
            <a:pPr marL="0" indent="0">
              <a:buNone/>
            </a:pPr>
            <a:endParaRPr lang="pt-PT" altLang="pt-PT" b="1" dirty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800" b="1" dirty="0">
                <a:latin typeface="Garamond" panose="02020404030301010803" pitchFamily="18" charset="0"/>
              </a:rPr>
              <a:t>Avaliação do </a:t>
            </a:r>
            <a:r>
              <a:rPr lang="en-US" altLang="en-US" sz="2800" b="1" dirty="0" err="1" smtClean="0">
                <a:latin typeface="Garamond" panose="02020404030301010803" pitchFamily="18" charset="0"/>
              </a:rPr>
              <a:t>desempenho</a:t>
            </a:r>
            <a:r>
              <a:rPr lang="x-none" altLang="en-US" sz="2800" b="1" dirty="0" smtClean="0">
                <a:latin typeface="Garamond" panose="02020404030301010803" pitchFamily="18" charset="0"/>
              </a:rPr>
              <a:t> - </a:t>
            </a:r>
            <a:r>
              <a:rPr lang="en-US" altLang="en-US" sz="2800" u="sng" dirty="0" smtClean="0">
                <a:latin typeface="Garamond" panose="02020404030301010803" pitchFamily="18" charset="0"/>
              </a:rPr>
              <a:t>A </a:t>
            </a:r>
            <a:r>
              <a:rPr lang="en-US" altLang="en-US" sz="2800" u="sng" dirty="0" err="1">
                <a:latin typeface="Garamond" panose="02020404030301010803" pitchFamily="18" charset="0"/>
              </a:rPr>
              <a:t>avaliação</a:t>
            </a:r>
            <a:r>
              <a:rPr lang="en-US" altLang="en-US" sz="2800" u="sng" dirty="0">
                <a:latin typeface="Garamond" panose="02020404030301010803" pitchFamily="18" charset="0"/>
              </a:rPr>
              <a:t> de </a:t>
            </a:r>
            <a:r>
              <a:rPr lang="en-US" altLang="en-US" sz="2800" u="sng" dirty="0" err="1">
                <a:latin typeface="Garamond" panose="02020404030301010803" pitchFamily="18" charset="0"/>
              </a:rPr>
              <a:t>desempenho</a:t>
            </a:r>
            <a:r>
              <a:rPr lang="en-US" altLang="en-US" sz="2800" u="sng" dirty="0">
                <a:latin typeface="Garamond" panose="02020404030301010803" pitchFamily="18" charset="0"/>
              </a:rPr>
              <a:t> </a:t>
            </a:r>
            <a:r>
              <a:rPr lang="en-US" altLang="en-US" sz="2800" u="sng" dirty="0" err="1">
                <a:latin typeface="Garamond" panose="02020404030301010803" pitchFamily="18" charset="0"/>
              </a:rPr>
              <a:t>representa</a:t>
            </a:r>
            <a:r>
              <a:rPr lang="en-US" altLang="en-US" sz="2800" u="sng" dirty="0">
                <a:latin typeface="Garamond" panose="02020404030301010803" pitchFamily="18" charset="0"/>
              </a:rPr>
              <a:t> um </a:t>
            </a:r>
            <a:r>
              <a:rPr lang="en-US" altLang="en-US" sz="2800" u="sng" dirty="0" err="1">
                <a:latin typeface="Garamond" panose="02020404030301010803" pitchFamily="18" charset="0"/>
              </a:rPr>
              <a:t>julgamento</a:t>
            </a:r>
            <a:r>
              <a:rPr lang="en-US" altLang="en-US" sz="2800" u="sng" dirty="0">
                <a:latin typeface="Garamond" panose="02020404030301010803" pitchFamily="18" charset="0"/>
              </a:rPr>
              <a:t> </a:t>
            </a:r>
            <a:r>
              <a:rPr lang="en-US" altLang="en-US" sz="2800" u="sng" dirty="0" err="1">
                <a:latin typeface="Garamond" panose="02020404030301010803" pitchFamily="18" charset="0"/>
              </a:rPr>
              <a:t>quase</a:t>
            </a:r>
            <a:r>
              <a:rPr lang="en-US" altLang="en-US" sz="2800" u="sng" dirty="0">
                <a:latin typeface="Garamond" panose="02020404030301010803" pitchFamily="18" charset="0"/>
              </a:rPr>
              <a:t> </a:t>
            </a:r>
            <a:r>
              <a:rPr lang="en-US" altLang="en-US" sz="2800" u="sng" dirty="0" err="1">
                <a:latin typeface="Garamond" panose="02020404030301010803" pitchFamily="18" charset="0"/>
              </a:rPr>
              <a:t>sempre</a:t>
            </a:r>
            <a:r>
              <a:rPr lang="en-US" altLang="en-US" sz="2800" u="sng" dirty="0">
                <a:latin typeface="Garamond" panose="02020404030301010803" pitchFamily="18" charset="0"/>
              </a:rPr>
              <a:t> </a:t>
            </a:r>
            <a:r>
              <a:rPr lang="en-US" altLang="en-US" sz="2800" u="sng" dirty="0" err="1">
                <a:latin typeface="Garamond" panose="02020404030301010803" pitchFamily="18" charset="0"/>
              </a:rPr>
              <a:t>subjetivo</a:t>
            </a:r>
            <a:r>
              <a:rPr lang="en-US" altLang="en-US" sz="2800" u="sng" dirty="0">
                <a:latin typeface="Garamond" panose="02020404030301010803" pitchFamily="18" charset="0"/>
              </a:rPr>
              <a:t> </a:t>
            </a:r>
            <a:r>
              <a:rPr lang="en-US" altLang="en-US" sz="2800" dirty="0">
                <a:latin typeface="Garamond" panose="02020404030301010803" pitchFamily="18" charset="0"/>
              </a:rPr>
              <a:t>do </a:t>
            </a:r>
            <a:r>
              <a:rPr lang="en-US" altLang="en-US" sz="2800" dirty="0" err="1">
                <a:latin typeface="Garamond" panose="02020404030301010803" pitchFamily="18" charset="0"/>
              </a:rPr>
              <a:t>trabalho</a:t>
            </a:r>
            <a:r>
              <a:rPr lang="en-US" altLang="en-US" sz="2800" dirty="0">
                <a:latin typeface="Garamond" panose="02020404030301010803" pitchFamily="18" charset="0"/>
              </a:rPr>
              <a:t> do </a:t>
            </a:r>
            <a:r>
              <a:rPr lang="en-US" altLang="en-US" sz="2800" dirty="0" err="1">
                <a:latin typeface="Garamond" panose="02020404030301010803" pitchFamily="18" charset="0"/>
              </a:rPr>
              <a:t>funcionário</a:t>
            </a:r>
            <a:r>
              <a:rPr lang="en-US" altLang="en-US" sz="2800" dirty="0" smtClean="0">
                <a:latin typeface="Garamond" panose="02020404030301010803" pitchFamily="18" charset="0"/>
              </a:rPr>
              <a:t>.</a:t>
            </a:r>
            <a:endParaRPr lang="x-none" altLang="en-US" sz="2800" dirty="0" smtClean="0">
              <a:latin typeface="Garamond" panose="02020404030301010803" pitchFamily="18" charset="0"/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ü"/>
            </a:pPr>
            <a:endParaRPr lang="en-US" altLang="en-US" sz="2800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800" b="1" dirty="0" err="1">
                <a:latin typeface="Garamond" panose="02020404030301010803" pitchFamily="18" charset="0"/>
              </a:rPr>
              <a:t>Esforço</a:t>
            </a:r>
            <a:r>
              <a:rPr lang="en-US" altLang="en-US" sz="2800" b="1" dirty="0">
                <a:latin typeface="Garamond" panose="02020404030301010803" pitchFamily="18" charset="0"/>
              </a:rPr>
              <a:t> do </a:t>
            </a:r>
            <a:r>
              <a:rPr lang="en-US" altLang="en-US" sz="2800" b="1" dirty="0" err="1" smtClean="0">
                <a:latin typeface="Garamond" panose="02020404030301010803" pitchFamily="18" charset="0"/>
              </a:rPr>
              <a:t>funcionário</a:t>
            </a:r>
            <a:r>
              <a:rPr lang="x-none" altLang="en-US" sz="2800" b="1" dirty="0" smtClean="0">
                <a:latin typeface="Garamond" panose="02020404030301010803" pitchFamily="18" charset="0"/>
              </a:rPr>
              <a:t> - </a:t>
            </a:r>
            <a:r>
              <a:rPr lang="en-US" altLang="en-US" sz="2800" u="sng" dirty="0" smtClean="0">
                <a:latin typeface="Garamond" panose="02020404030301010803" pitchFamily="18" charset="0"/>
              </a:rPr>
              <a:t>A </a:t>
            </a:r>
            <a:r>
              <a:rPr lang="en-US" altLang="en-US" sz="2800" u="sng" dirty="0" err="1">
                <a:latin typeface="Garamond" panose="02020404030301010803" pitchFamily="18" charset="0"/>
              </a:rPr>
              <a:t>avaliação</a:t>
            </a:r>
            <a:r>
              <a:rPr lang="en-US" altLang="en-US" sz="2800" u="sng" dirty="0">
                <a:latin typeface="Garamond" panose="02020404030301010803" pitchFamily="18" charset="0"/>
              </a:rPr>
              <a:t> do </a:t>
            </a:r>
            <a:r>
              <a:rPr lang="en-US" altLang="en-US" sz="2800" u="sng" dirty="0" err="1">
                <a:latin typeface="Garamond" panose="02020404030301010803" pitchFamily="18" charset="0"/>
              </a:rPr>
              <a:t>esforço</a:t>
            </a:r>
            <a:r>
              <a:rPr lang="en-US" altLang="en-US" sz="2800" u="sng" dirty="0">
                <a:latin typeface="Garamond" panose="02020404030301010803" pitchFamily="18" charset="0"/>
              </a:rPr>
              <a:t> de um </a:t>
            </a:r>
            <a:r>
              <a:rPr lang="en-US" altLang="en-US" sz="2800" u="sng" dirty="0" err="1">
                <a:latin typeface="Garamond" panose="02020404030301010803" pitchFamily="18" charset="0"/>
              </a:rPr>
              <a:t>indivíduo</a:t>
            </a:r>
            <a:r>
              <a:rPr lang="en-US" altLang="en-US" sz="2800" u="sng" dirty="0">
                <a:latin typeface="Garamond" panose="02020404030301010803" pitchFamily="18" charset="0"/>
              </a:rPr>
              <a:t> é um </a:t>
            </a:r>
            <a:r>
              <a:rPr lang="en-US" altLang="en-US" sz="2800" u="sng" dirty="0" err="1">
                <a:solidFill>
                  <a:srgbClr val="FF0000"/>
                </a:solidFill>
                <a:latin typeface="Garamond" panose="02020404030301010803" pitchFamily="18" charset="0"/>
              </a:rPr>
              <a:t>julgamento</a:t>
            </a:r>
            <a:r>
              <a:rPr lang="en-US" altLang="en-US" sz="2800" u="sng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US" altLang="en-US" sz="2800" u="sng" dirty="0" err="1">
                <a:solidFill>
                  <a:srgbClr val="FF0000"/>
                </a:solidFill>
                <a:latin typeface="Garamond" panose="02020404030301010803" pitchFamily="18" charset="0"/>
              </a:rPr>
              <a:t>subjetivo</a:t>
            </a:r>
            <a:r>
              <a:rPr lang="en-US" altLang="en-US" sz="2800" u="sng" dirty="0">
                <a:solidFill>
                  <a:srgbClr val="FF0000"/>
                </a:solidFill>
                <a:latin typeface="Garamond" panose="02020404030301010803" pitchFamily="18" charset="0"/>
              </a:rPr>
              <a:t>, </a:t>
            </a:r>
            <a:r>
              <a:rPr lang="en-US" altLang="en-US" sz="2800" u="sng" dirty="0" err="1">
                <a:solidFill>
                  <a:srgbClr val="FF0000"/>
                </a:solidFill>
                <a:latin typeface="Garamond" panose="02020404030301010803" pitchFamily="18" charset="0"/>
              </a:rPr>
              <a:t>suscetível</a:t>
            </a:r>
            <a:r>
              <a:rPr lang="en-US" altLang="en-US" sz="2800" u="sng" dirty="0">
                <a:solidFill>
                  <a:srgbClr val="FF0000"/>
                </a:solidFill>
                <a:latin typeface="Garamond" panose="02020404030301010803" pitchFamily="18" charset="0"/>
              </a:rPr>
              <a:t> a </a:t>
            </a:r>
            <a:r>
              <a:rPr lang="en-US" altLang="en-US" sz="2800" u="sng" dirty="0" err="1">
                <a:solidFill>
                  <a:srgbClr val="FF0000"/>
                </a:solidFill>
                <a:latin typeface="Garamond" panose="02020404030301010803" pitchFamily="18" charset="0"/>
              </a:rPr>
              <a:t>distorções</a:t>
            </a:r>
            <a:r>
              <a:rPr lang="en-US" altLang="en-US" sz="2800" u="sng" dirty="0">
                <a:solidFill>
                  <a:srgbClr val="FF0000"/>
                </a:solidFill>
                <a:latin typeface="Garamond" panose="02020404030301010803" pitchFamily="18" charset="0"/>
              </a:rPr>
              <a:t> e </a:t>
            </a:r>
            <a:r>
              <a:rPr lang="en-US" altLang="en-US" sz="2800" u="sng" dirty="0" err="1">
                <a:solidFill>
                  <a:srgbClr val="FF0000"/>
                </a:solidFill>
                <a:latin typeface="Garamond" panose="02020404030301010803" pitchFamily="18" charset="0"/>
              </a:rPr>
              <a:t>vieses</a:t>
            </a:r>
            <a:r>
              <a:rPr lang="en-US" altLang="en-US" sz="2800" u="sng" dirty="0">
                <a:solidFill>
                  <a:srgbClr val="FF0000"/>
                </a:solidFill>
                <a:latin typeface="Garamond" panose="02020404030301010803" pitchFamily="18" charset="0"/>
              </a:rPr>
              <a:t> de </a:t>
            </a:r>
            <a:r>
              <a:rPr lang="en-US" altLang="en-US" sz="2800" u="sng" dirty="0" err="1">
                <a:solidFill>
                  <a:srgbClr val="FF0000"/>
                </a:solidFill>
                <a:latin typeface="Garamond" panose="02020404030301010803" pitchFamily="18" charset="0"/>
              </a:rPr>
              <a:t>percepção</a:t>
            </a:r>
            <a:r>
              <a:rPr lang="en-US" altLang="en-US" sz="2800" dirty="0">
                <a:latin typeface="Garamond" panose="02020404030301010803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endParaRPr lang="pt-PT" sz="2800" dirty="0">
              <a:solidFill>
                <a:srgbClr val="00B05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30-07-2023</a:t>
            </a: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Docente: </a:t>
            </a:r>
            <a:r>
              <a:rPr lang="pt-PT" dirty="0" err="1" smtClean="0"/>
              <a:t>Juma</a:t>
            </a:r>
            <a:r>
              <a:rPr lang="pt-PT" dirty="0" smtClean="0"/>
              <a:t> </a:t>
            </a:r>
            <a:r>
              <a:rPr lang="pt-PT" dirty="0" err="1" smtClean="0"/>
              <a:t>Mussa</a:t>
            </a:r>
            <a:r>
              <a:rPr lang="pt-PT" dirty="0" smtClean="0"/>
              <a:t> (MSC)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14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1281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7.  Liga</a:t>
            </a:r>
            <a:r>
              <a:rPr lang="pt-PT" altLang="pt-PT" sz="3200" dirty="0" err="1" smtClean="0">
                <a:solidFill>
                  <a:schemeClr val="tx1"/>
                </a:solidFill>
                <a:latin typeface="Garamond" panose="02020404030301010803" pitchFamily="18" charset="0"/>
              </a:rPr>
              <a:t>çã</a:t>
            </a:r>
            <a: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o entre a percep</a:t>
            </a:r>
            <a:r>
              <a:rPr lang="pt-PT" altLang="pt-PT" sz="3200" dirty="0" err="1" smtClean="0">
                <a:solidFill>
                  <a:schemeClr val="tx1"/>
                </a:solidFill>
                <a:latin typeface="Garamond" panose="02020404030301010803" pitchFamily="18" charset="0"/>
              </a:rPr>
              <a:t>çã</a:t>
            </a:r>
            <a: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o e a tomada de decis</a:t>
            </a:r>
            <a:r>
              <a:rPr lang="pt-PT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ã</a:t>
            </a:r>
            <a: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o </a:t>
            </a:r>
            <a:r>
              <a:rPr lang="pt-PT" altLang="pt-PT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altLang="pt-PT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pt-PT" sz="3200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5257800"/>
          </a:xfrm>
        </p:spPr>
        <p:txBody>
          <a:bodyPr>
            <a:normAutofit/>
          </a:bodyPr>
          <a:lstStyle/>
          <a:p>
            <a:pPr marL="514350" indent="-514350">
              <a:buFont typeface="Wingdings" panose="05000000000000000000" pitchFamily="2" charset="2"/>
              <a:buAutoNum type="arabicPeriod" startAt="7"/>
            </a:pPr>
            <a:r>
              <a:rPr lang="x-none" altLang="pt-PT" sz="3200" dirty="0" smtClean="0">
                <a:solidFill>
                  <a:srgbClr val="00B050"/>
                </a:solidFill>
                <a:latin typeface="Garamond" panose="02020404030301010803" pitchFamily="18" charset="0"/>
              </a:rPr>
              <a:t>Liga</a:t>
            </a:r>
            <a:r>
              <a:rPr lang="pt-PT" altLang="pt-PT" sz="3200" dirty="0" err="1">
                <a:solidFill>
                  <a:srgbClr val="00B050"/>
                </a:solidFill>
                <a:latin typeface="Garamond" panose="02020404030301010803" pitchFamily="18" charset="0"/>
              </a:rPr>
              <a:t>çã</a:t>
            </a:r>
            <a:r>
              <a:rPr lang="x-none" altLang="pt-PT" sz="3200" dirty="0">
                <a:solidFill>
                  <a:srgbClr val="00B050"/>
                </a:solidFill>
                <a:latin typeface="Garamond" panose="02020404030301010803" pitchFamily="18" charset="0"/>
              </a:rPr>
              <a:t>o entre a percep</a:t>
            </a:r>
            <a:r>
              <a:rPr lang="pt-PT" altLang="pt-PT" sz="3200" dirty="0" err="1">
                <a:solidFill>
                  <a:srgbClr val="00B050"/>
                </a:solidFill>
                <a:latin typeface="Garamond" panose="02020404030301010803" pitchFamily="18" charset="0"/>
              </a:rPr>
              <a:t>çã</a:t>
            </a:r>
            <a:r>
              <a:rPr lang="x-none" altLang="pt-PT" sz="3200" dirty="0">
                <a:solidFill>
                  <a:srgbClr val="00B050"/>
                </a:solidFill>
                <a:latin typeface="Garamond" panose="02020404030301010803" pitchFamily="18" charset="0"/>
              </a:rPr>
              <a:t>o e a tomada de decis</a:t>
            </a:r>
            <a:r>
              <a:rPr lang="pt-PT" altLang="pt-PT" sz="3200" dirty="0">
                <a:solidFill>
                  <a:srgbClr val="00B050"/>
                </a:solidFill>
                <a:latin typeface="Garamond" panose="02020404030301010803" pitchFamily="18" charset="0"/>
              </a:rPr>
              <a:t>ã</a:t>
            </a:r>
            <a:r>
              <a:rPr lang="x-none" altLang="pt-PT" sz="3200" dirty="0">
                <a:solidFill>
                  <a:srgbClr val="00B050"/>
                </a:solidFill>
                <a:latin typeface="Garamond" panose="02020404030301010803" pitchFamily="18" charset="0"/>
              </a:rPr>
              <a:t>o </a:t>
            </a:r>
            <a:endParaRPr lang="x-none" altLang="pt-PT" sz="3200" dirty="0" smtClean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marL="514350" indent="-514350">
              <a:buFont typeface="Wingdings" panose="05000000000000000000" pitchFamily="2" charset="2"/>
              <a:buAutoNum type="arabicPeriod" startAt="7"/>
            </a:pPr>
            <a:endParaRPr lang="x-none" altLang="pt-PT" sz="3200" dirty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pt-PT" altLang="pt-PT" sz="3200" dirty="0">
                <a:solidFill>
                  <a:srgbClr val="00B050"/>
                </a:solidFill>
                <a:latin typeface="Garamond" panose="02020404030301010803" pitchFamily="18" charset="0"/>
              </a:rPr>
              <a:t/>
            </a:r>
            <a:br>
              <a:rPr lang="pt-PT" altLang="pt-PT" sz="3200" dirty="0">
                <a:solidFill>
                  <a:srgbClr val="00B050"/>
                </a:solidFill>
                <a:latin typeface="Garamond" panose="02020404030301010803" pitchFamily="18" charset="0"/>
              </a:rPr>
            </a:br>
            <a:r>
              <a:rPr lang="pt-PT" sz="3200" dirty="0">
                <a:solidFill>
                  <a:srgbClr val="00B050"/>
                </a:solidFill>
                <a:latin typeface="Garamond" panose="02020404030301010803" pitchFamily="18" charset="0"/>
              </a:rPr>
              <a:t/>
            </a:r>
            <a:br>
              <a:rPr lang="pt-PT" sz="3200" dirty="0">
                <a:solidFill>
                  <a:srgbClr val="00B050"/>
                </a:solidFill>
                <a:latin typeface="Garamond" panose="02020404030301010803" pitchFamily="18" charset="0"/>
              </a:rPr>
            </a:br>
            <a:endParaRPr lang="pt-PT" sz="3200" dirty="0">
              <a:solidFill>
                <a:srgbClr val="00B05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30-07-2023</a:t>
            </a: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Docente: </a:t>
            </a:r>
            <a:r>
              <a:rPr lang="pt-PT" dirty="0" err="1" smtClean="0"/>
              <a:t>Juma</a:t>
            </a:r>
            <a:r>
              <a:rPr lang="pt-PT" dirty="0" smtClean="0"/>
              <a:t> </a:t>
            </a:r>
            <a:r>
              <a:rPr lang="pt-PT" dirty="0" err="1" smtClean="0"/>
              <a:t>Mussa</a:t>
            </a:r>
            <a:r>
              <a:rPr lang="pt-PT" dirty="0" smtClean="0"/>
              <a:t> (MSC)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15</a:t>
            </a:fld>
            <a:endParaRPr lang="pt-PT"/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914400" y="3748088"/>
            <a:ext cx="41910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x-none" altLang="en-US" sz="2400" dirty="0" smtClean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pt-BR" altLang="en-US" sz="2400" dirty="0" smtClean="0">
                <a:cs typeface="Times New Roman" panose="02020603050405020304" pitchFamily="18" charset="0"/>
              </a:rPr>
              <a:t>Decisões</a:t>
            </a:r>
            <a:r>
              <a:rPr lang="pt-BR" altLang="en-US" sz="2400" dirty="0" smtClean="0"/>
              <a:t> </a:t>
            </a: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pt-BR" altLang="en-US" sz="2000" b="0" dirty="0">
                <a:cs typeface="Arial" panose="020B0604020202020204" pitchFamily="34" charset="0"/>
              </a:rPr>
              <a:t>Escolhas entre duas ou mais alternativas.</a:t>
            </a:r>
            <a:r>
              <a:rPr lang="pt-BR" altLang="en-US" sz="2000" b="0" dirty="0">
                <a:latin typeface="Tahoma" panose="020B0604030504040204" pitchFamily="34" charset="0"/>
              </a:rPr>
              <a:t> </a:t>
            </a:r>
            <a:endParaRPr lang="en-US" altLang="en-US" sz="2000" b="0" dirty="0">
              <a:latin typeface="Tahoma" panose="020B0604030504040204" pitchFamily="34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914400" y="1792286"/>
            <a:ext cx="4191000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x-none" altLang="en-US" sz="2400" dirty="0" smtClean="0"/>
          </a:p>
          <a:p>
            <a:pPr eaLnBrk="1" hangingPunct="1">
              <a:spcBef>
                <a:spcPct val="50000"/>
              </a:spcBef>
            </a:pPr>
            <a:endParaRPr lang="x-none" alt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 err="1" smtClean="0"/>
              <a:t>Problema</a:t>
            </a: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pt-PT" altLang="en-US" sz="2000" b="0" dirty="0">
                <a:solidFill>
                  <a:srgbClr val="FF0000"/>
                </a:solidFill>
                <a:cs typeface="Arial" panose="020B0604020202020204" pitchFamily="34" charset="0"/>
              </a:rPr>
              <a:t>Discrepância entre o estado </a:t>
            </a:r>
            <a:r>
              <a:rPr lang="pt-PT" altLang="en-US" sz="2000" b="0" dirty="0" smtClean="0">
                <a:solidFill>
                  <a:srgbClr val="FF0000"/>
                </a:solidFill>
                <a:cs typeface="Arial" panose="020B0604020202020204" pitchFamily="34" charset="0"/>
              </a:rPr>
              <a:t>a</a:t>
            </a:r>
            <a:r>
              <a:rPr lang="x-none" altLang="en-US" sz="2000" b="0" dirty="0" smtClean="0">
                <a:solidFill>
                  <a:srgbClr val="FF0000"/>
                </a:solidFill>
                <a:cs typeface="Arial" panose="020B0604020202020204" pitchFamily="34" charset="0"/>
              </a:rPr>
              <a:t>c</a:t>
            </a:r>
            <a:r>
              <a:rPr lang="pt-PT" altLang="en-US" sz="2000" b="0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tual</a:t>
            </a:r>
            <a:r>
              <a:rPr lang="pt-PT" altLang="en-US" sz="2000" b="0" dirty="0" smtClean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pt-PT" altLang="en-US" sz="2000" b="0" dirty="0">
                <a:cs typeface="Arial" panose="020B0604020202020204" pitchFamily="34" charset="0"/>
              </a:rPr>
              <a:t>das coisas e o estado desejável.</a:t>
            </a:r>
            <a:r>
              <a:rPr lang="pt-BR" altLang="en-US" sz="2000" b="0" dirty="0"/>
              <a:t> </a:t>
            </a:r>
            <a:endParaRPr lang="en-US" altLang="en-US" sz="2000" b="0" dirty="0"/>
          </a:p>
        </p:txBody>
      </p:sp>
      <p:sp>
        <p:nvSpPr>
          <p:cNvPr id="9" name="Line 3"/>
          <p:cNvSpPr>
            <a:spLocks noChangeShapeType="1"/>
          </p:cNvSpPr>
          <p:nvPr/>
        </p:nvSpPr>
        <p:spPr bwMode="auto">
          <a:xfrm>
            <a:off x="914400" y="4169584"/>
            <a:ext cx="4191000" cy="1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 dirty="0"/>
          </a:p>
        </p:txBody>
      </p:sp>
      <p:sp>
        <p:nvSpPr>
          <p:cNvPr id="10" name="AutoShape 4"/>
          <p:cNvSpPr>
            <a:spLocks/>
          </p:cNvSpPr>
          <p:nvPr/>
        </p:nvSpPr>
        <p:spPr bwMode="auto">
          <a:xfrm>
            <a:off x="4973894" y="2378884"/>
            <a:ext cx="609600" cy="3581400"/>
          </a:xfrm>
          <a:prstGeom prst="rightBrace">
            <a:avLst>
              <a:gd name="adj1" fmla="val 34896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en-US"/>
          </a:p>
        </p:txBody>
      </p:sp>
      <p:sp>
        <p:nvSpPr>
          <p:cNvPr id="11" name="Text Box 5" descr="Chap01Bkgd03"/>
          <p:cNvSpPr txBox="1">
            <a:spLocks noChangeArrowheads="1"/>
          </p:cNvSpPr>
          <p:nvPr/>
        </p:nvSpPr>
        <p:spPr bwMode="blackWhite">
          <a:xfrm>
            <a:off x="5753100" y="3421626"/>
            <a:ext cx="2057400" cy="1814050"/>
          </a:xfrm>
          <a:prstGeom prst="rect">
            <a:avLst/>
          </a:prstGeom>
          <a:blipFill dpi="0" rotWithShape="0">
            <a:blip r:embed="rId2"/>
            <a:srcRect/>
            <a:stretch>
              <a:fillRect/>
            </a:stretch>
          </a:blip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35003" dir="2471156" algn="ctr" rotWithShape="0">
              <a:srgbClr val="DDDDDD"/>
            </a:outerShdw>
          </a:effectLst>
        </p:spPr>
        <p:txBody>
          <a:bodyPr anchor="ctr"/>
          <a:lstStyle>
            <a:lvl1pPr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pt-PT" sz="2400" dirty="0" err="1">
                <a:solidFill>
                  <a:schemeClr val="bg1"/>
                </a:solidFill>
              </a:rPr>
              <a:t>Percepção</a:t>
            </a:r>
            <a:r>
              <a:rPr lang="en-US" altLang="pt-PT" sz="2400" dirty="0">
                <a:solidFill>
                  <a:schemeClr val="bg1"/>
                </a:solidFill>
              </a:rPr>
              <a:t> do </a:t>
            </a:r>
            <a:r>
              <a:rPr lang="en-US" altLang="pt-PT" sz="2400" dirty="0" err="1">
                <a:solidFill>
                  <a:schemeClr val="bg1"/>
                </a:solidFill>
              </a:rPr>
              <a:t>tomador</a:t>
            </a:r>
            <a:r>
              <a:rPr lang="en-US" altLang="pt-PT" sz="2400" dirty="0">
                <a:solidFill>
                  <a:schemeClr val="bg1"/>
                </a:solidFill>
              </a:rPr>
              <a:t> de </a:t>
            </a:r>
            <a:r>
              <a:rPr lang="en-US" altLang="pt-PT" sz="2400" dirty="0" err="1">
                <a:solidFill>
                  <a:schemeClr val="bg1"/>
                </a:solidFill>
              </a:rPr>
              <a:t>decisão</a:t>
            </a:r>
            <a:endParaRPr lang="en-US" altLang="pt-PT" sz="2400" dirty="0">
              <a:solidFill>
                <a:schemeClr val="bg1"/>
              </a:solidFill>
            </a:endParaRPr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6686550" y="5311876"/>
            <a:ext cx="304800" cy="914400"/>
          </a:xfrm>
          <a:prstGeom prst="downArrow">
            <a:avLst>
              <a:gd name="adj1" fmla="val 50000"/>
              <a:gd name="adj2" fmla="val 75000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en-US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5718412" y="5486400"/>
            <a:ext cx="2206388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x-none" altLang="en-US" sz="2800" dirty="0" smtClean="0"/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 smtClean="0"/>
              <a:t>Resultados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509913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altLang="pt-PT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altLang="pt-PT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8. Como as decis</a:t>
            </a:r>
            <a:r>
              <a:rPr lang="pt-PT" altLang="pt-PT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õ</a:t>
            </a:r>
            <a:r>
              <a:rPr lang="x-none" altLang="pt-PT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devem ser tomadas</a:t>
            </a:r>
            <a:r>
              <a:rPr lang="x-none" altLang="pt-PT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pt-PT" sz="32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x-none" altLang="pt-PT" sz="3600" dirty="0" smtClean="0">
                <a:solidFill>
                  <a:srgbClr val="00B050"/>
                </a:solidFill>
                <a:latin typeface="Garamond" panose="02020404030301010803" pitchFamily="18" charset="0"/>
              </a:rPr>
              <a:t>8. </a:t>
            </a:r>
            <a:r>
              <a:rPr lang="x-none" altLang="pt-PT" sz="3600" dirty="0">
                <a:solidFill>
                  <a:srgbClr val="00B050"/>
                </a:solidFill>
                <a:latin typeface="Garamond" panose="02020404030301010803" pitchFamily="18" charset="0"/>
              </a:rPr>
              <a:t>Como as decis</a:t>
            </a:r>
            <a:r>
              <a:rPr lang="pt-PT" altLang="pt-PT" sz="3600" dirty="0">
                <a:solidFill>
                  <a:srgbClr val="00B05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õ</a:t>
            </a:r>
            <a:r>
              <a:rPr lang="x-none" altLang="pt-PT" sz="3600" dirty="0">
                <a:solidFill>
                  <a:srgbClr val="00B05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es devem ser </a:t>
            </a:r>
            <a:r>
              <a:rPr lang="x-none" altLang="pt-PT" sz="3600" dirty="0" smtClean="0">
                <a:solidFill>
                  <a:srgbClr val="00B05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tomadas</a:t>
            </a:r>
          </a:p>
          <a:p>
            <a:pPr marL="514350" indent="-514350" algn="just">
              <a:buNone/>
            </a:pPr>
            <a:endParaRPr lang="pt-PT" sz="3600" b="1" dirty="0">
              <a:solidFill>
                <a:srgbClr val="00B05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30-07-2023</a:t>
            </a: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Docente: </a:t>
            </a:r>
            <a:r>
              <a:rPr lang="pt-PT" dirty="0" err="1" smtClean="0"/>
              <a:t>Juma</a:t>
            </a:r>
            <a:r>
              <a:rPr lang="pt-PT" dirty="0" smtClean="0"/>
              <a:t> </a:t>
            </a:r>
            <a:r>
              <a:rPr lang="pt-PT" dirty="0" err="1" smtClean="0"/>
              <a:t>Mussa</a:t>
            </a:r>
            <a:r>
              <a:rPr lang="pt-PT" dirty="0" smtClean="0"/>
              <a:t> (MSC)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16</a:t>
            </a:fld>
            <a:endParaRPr lang="pt-PT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09599" y="2448232"/>
            <a:ext cx="3222625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altLang="en-US" sz="2400" dirty="0">
                <a:cs typeface="Times New Roman" panose="02020603050405020304" pitchFamily="18" charset="0"/>
              </a:rPr>
              <a:t>Modelo de tomada de decisões racionais</a:t>
            </a:r>
            <a:r>
              <a:rPr lang="pt-BR" altLang="en-US" sz="2400" dirty="0"/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pt-PT" altLang="en-US" sz="2000" b="0" dirty="0">
                <a:cs typeface="Arial" panose="020B0604020202020204" pitchFamily="34" charset="0"/>
              </a:rPr>
              <a:t>Como as pessoas devem se comportar para maximizar ou </a:t>
            </a:r>
            <a:r>
              <a:rPr lang="pt-PT" altLang="en-US" sz="2000" b="0" dirty="0" smtClean="0">
                <a:cs typeface="Arial" panose="020B0604020202020204" pitchFamily="34" charset="0"/>
              </a:rPr>
              <a:t>o</a:t>
            </a:r>
            <a:r>
              <a:rPr lang="x-none" altLang="en-US" sz="2000" b="0" dirty="0" smtClean="0">
                <a:cs typeface="Arial" panose="020B0604020202020204" pitchFamily="34" charset="0"/>
              </a:rPr>
              <a:t>p</a:t>
            </a:r>
            <a:r>
              <a:rPr lang="pt-PT" altLang="en-US" sz="2000" b="0" dirty="0" err="1" smtClean="0">
                <a:cs typeface="Arial" panose="020B0604020202020204" pitchFamily="34" charset="0"/>
              </a:rPr>
              <a:t>timizar</a:t>
            </a:r>
            <a:r>
              <a:rPr lang="pt-PT" altLang="en-US" sz="2000" b="0" dirty="0" smtClean="0">
                <a:cs typeface="Arial" panose="020B0604020202020204" pitchFamily="34" charset="0"/>
              </a:rPr>
              <a:t> </a:t>
            </a:r>
            <a:r>
              <a:rPr lang="pt-PT" altLang="en-US" sz="2000" b="0" dirty="0">
                <a:cs typeface="Arial" panose="020B0604020202020204" pitchFamily="34" charset="0"/>
              </a:rPr>
              <a:t>determinados resultados.</a:t>
            </a:r>
            <a:r>
              <a:rPr lang="pt-BR" altLang="en-US" sz="2000" b="0" dirty="0"/>
              <a:t> </a:t>
            </a:r>
            <a:endParaRPr lang="en-US" altLang="en-US" sz="2000" b="0" dirty="0"/>
          </a:p>
        </p:txBody>
      </p:sp>
      <p:sp>
        <p:nvSpPr>
          <p:cNvPr id="9" name="Text Box 3" descr="Chap01Bkgd03"/>
          <p:cNvSpPr txBox="1">
            <a:spLocks noChangeArrowheads="1"/>
          </p:cNvSpPr>
          <p:nvPr/>
        </p:nvSpPr>
        <p:spPr bwMode="blackWhite">
          <a:xfrm>
            <a:off x="4572000" y="2698955"/>
            <a:ext cx="3259394" cy="3524863"/>
          </a:xfrm>
          <a:prstGeom prst="rect">
            <a:avLst/>
          </a:prstGeom>
          <a:blipFill dpi="0" rotWithShape="0">
            <a:blip r:embed="rId2"/>
            <a:srcRect/>
            <a:stretch>
              <a:fillRect/>
            </a:stretch>
          </a:blip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35003" dir="2471156" algn="ctr" rotWithShape="0">
              <a:srgbClr val="DDDDDD"/>
            </a:outerShdw>
          </a:effectLst>
        </p:spPr>
        <p:txBody>
          <a:bodyPr lIns="182880" anchor="ctr"/>
          <a:lstStyle>
            <a:lvl1pPr marL="344488" indent="-344488"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pt-BR" altLang="pt-PT" sz="1800" dirty="0">
                <a:solidFill>
                  <a:schemeClr val="bg1"/>
                </a:solidFill>
                <a:cs typeface="Arial" panose="020B0604020202020204" pitchFamily="34" charset="0"/>
              </a:rPr>
              <a:t>Premissas do modelo</a:t>
            </a:r>
            <a:endParaRPr lang="pt-BR" altLang="pt-PT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pt-BR" altLang="pt-PT" sz="1800" b="0" dirty="0">
                <a:solidFill>
                  <a:schemeClr val="bg1"/>
                </a:solidFill>
                <a:latin typeface="NewBaskerville-Italic" charset="0"/>
                <a:cs typeface="Times New Roman" panose="02020603050405020304" pitchFamily="18" charset="0"/>
              </a:rPr>
              <a:t>Clareza do problema</a:t>
            </a:r>
            <a:endParaRPr lang="pt-BR" altLang="pt-PT" sz="1800" b="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pt-BR" altLang="pt-PT" sz="1800" b="0" dirty="0">
                <a:solidFill>
                  <a:schemeClr val="bg1"/>
                </a:solidFill>
                <a:latin typeface="NewBaskerville-Italic" charset="0"/>
                <a:cs typeface="Times New Roman" panose="02020603050405020304" pitchFamily="18" charset="0"/>
              </a:rPr>
              <a:t>Conhecimento das opções</a:t>
            </a:r>
            <a:endParaRPr lang="pt-BR" altLang="pt-PT" sz="1800" b="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pt-BR" altLang="pt-PT" sz="1800" b="0" dirty="0">
                <a:solidFill>
                  <a:schemeClr val="bg1"/>
                </a:solidFill>
                <a:latin typeface="NewBaskerville-Italic" charset="0"/>
                <a:cs typeface="Times New Roman" panose="02020603050405020304" pitchFamily="18" charset="0"/>
              </a:rPr>
              <a:t>Clareza das preferências</a:t>
            </a:r>
            <a:endParaRPr lang="pt-BR" altLang="pt-PT" sz="1800" b="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pt-BR" altLang="pt-PT" sz="1800" b="0" dirty="0">
                <a:solidFill>
                  <a:schemeClr val="bg1"/>
                </a:solidFill>
                <a:latin typeface="NewBaskerville-Italic" charset="0"/>
                <a:cs typeface="Times New Roman" panose="02020603050405020304" pitchFamily="18" charset="0"/>
              </a:rPr>
              <a:t>Preferências constantes</a:t>
            </a:r>
            <a:endParaRPr lang="pt-BR" altLang="pt-PT" sz="1800" b="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pt-BR" altLang="pt-PT" sz="1800" b="0" dirty="0">
                <a:solidFill>
                  <a:schemeClr val="bg1"/>
                </a:solidFill>
                <a:latin typeface="NewBaskerville-Italic" charset="0"/>
                <a:cs typeface="Times New Roman" panose="02020603050405020304" pitchFamily="18" charset="0"/>
              </a:rPr>
              <a:t>Ausência de limitação</a:t>
            </a:r>
            <a:br>
              <a:rPr lang="pt-BR" altLang="pt-PT" sz="1800" b="0" dirty="0">
                <a:solidFill>
                  <a:schemeClr val="bg1"/>
                </a:solidFill>
                <a:latin typeface="NewBaskerville-Italic" charset="0"/>
                <a:cs typeface="Times New Roman" panose="02020603050405020304" pitchFamily="18" charset="0"/>
              </a:rPr>
            </a:br>
            <a:r>
              <a:rPr lang="pt-BR" altLang="pt-PT" sz="1800" b="0" dirty="0">
                <a:solidFill>
                  <a:schemeClr val="bg1"/>
                </a:solidFill>
                <a:latin typeface="NewBaskerville-Italic" charset="0"/>
                <a:cs typeface="Times New Roman" panose="02020603050405020304" pitchFamily="18" charset="0"/>
              </a:rPr>
              <a:t>de tempo ou custos</a:t>
            </a:r>
            <a:endParaRPr lang="pt-BR" altLang="pt-PT" sz="1800" b="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pt-BR" altLang="pt-PT" sz="1800" b="0" dirty="0">
                <a:solidFill>
                  <a:schemeClr val="bg1"/>
                </a:solidFill>
                <a:latin typeface="NewBaskerville-Italic" charset="0"/>
                <a:cs typeface="Times New Roman" panose="02020603050405020304" pitchFamily="18" charset="0"/>
              </a:rPr>
              <a:t>Retorno máximo</a:t>
            </a:r>
            <a:r>
              <a:rPr lang="pt-BR" altLang="pt-PT" sz="1800" b="0" dirty="0">
                <a:solidFill>
                  <a:schemeClr val="bg1"/>
                </a:solidFill>
              </a:rPr>
              <a:t> </a:t>
            </a:r>
            <a:endParaRPr lang="en-US" altLang="pt-PT" sz="18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890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altLang="pt-PT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altLang="pt-PT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altLang="pt-PT" dirty="0">
                <a:solidFill>
                  <a:schemeClr val="tx1"/>
                </a:solidFill>
                <a:latin typeface="Garamond" panose="02020404030301010803" pitchFamily="18" charset="0"/>
              </a:rPr>
              <a:t>9</a:t>
            </a:r>
            <a:r>
              <a:rPr lang="x-none" altLang="pt-PT" dirty="0" smtClean="0">
                <a:solidFill>
                  <a:schemeClr val="tx1"/>
                </a:solidFill>
                <a:latin typeface="Garamond" panose="02020404030301010803" pitchFamily="18" charset="0"/>
              </a:rPr>
              <a:t>. Passos de modelo de tomada de decis</a:t>
            </a:r>
            <a:r>
              <a:rPr lang="pt-PT" altLang="pt-PT" dirty="0" smtClean="0">
                <a:solidFill>
                  <a:schemeClr val="tx1"/>
                </a:solidFill>
                <a:latin typeface="Garamond" panose="02020404030301010803" pitchFamily="18" charset="0"/>
              </a:rPr>
              <a:t>ã</a:t>
            </a:r>
            <a:r>
              <a:rPr lang="x-none" altLang="pt-PT" dirty="0" smtClean="0">
                <a:solidFill>
                  <a:schemeClr val="tx1"/>
                </a:solidFill>
                <a:latin typeface="Garamond" panose="02020404030301010803" pitchFamily="18" charset="0"/>
              </a:rPr>
              <a:t>o racional </a:t>
            </a:r>
            <a:r>
              <a:rPr lang="x-none" altLang="pt-PT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x-none" altLang="pt-PT" sz="3600" dirty="0" smtClean="0">
                <a:solidFill>
                  <a:srgbClr val="00B050"/>
                </a:solidFill>
                <a:latin typeface="Garamond" panose="02020404030301010803" pitchFamily="18" charset="0"/>
              </a:rPr>
              <a:t>9.Passos </a:t>
            </a:r>
            <a:r>
              <a:rPr lang="x-none" altLang="pt-PT" sz="3600" dirty="0">
                <a:solidFill>
                  <a:srgbClr val="00B050"/>
                </a:solidFill>
                <a:latin typeface="Garamond" panose="02020404030301010803" pitchFamily="18" charset="0"/>
              </a:rPr>
              <a:t>de modelo de tomada de decis</a:t>
            </a:r>
            <a:r>
              <a:rPr lang="pt-PT" altLang="pt-PT" sz="3600" dirty="0">
                <a:solidFill>
                  <a:srgbClr val="00B050"/>
                </a:solidFill>
                <a:latin typeface="Garamond" panose="02020404030301010803" pitchFamily="18" charset="0"/>
              </a:rPr>
              <a:t>ã</a:t>
            </a:r>
            <a:r>
              <a:rPr lang="x-none" altLang="pt-PT" sz="3600" dirty="0">
                <a:solidFill>
                  <a:srgbClr val="00B050"/>
                </a:solidFill>
                <a:latin typeface="Garamond" panose="02020404030301010803" pitchFamily="18" charset="0"/>
              </a:rPr>
              <a:t>o racional </a:t>
            </a:r>
            <a:br>
              <a:rPr lang="x-none" altLang="pt-PT" sz="3600" dirty="0">
                <a:solidFill>
                  <a:srgbClr val="00B050"/>
                </a:solidFill>
                <a:latin typeface="Garamond" panose="02020404030301010803" pitchFamily="18" charset="0"/>
              </a:rPr>
            </a:br>
            <a:r>
              <a:rPr lang="pt-PT" sz="3600" dirty="0">
                <a:solidFill>
                  <a:srgbClr val="00B050"/>
                </a:solidFill>
                <a:latin typeface="Garamond" panose="02020404030301010803" pitchFamily="18" charset="0"/>
              </a:rPr>
              <a:t/>
            </a:r>
            <a:br>
              <a:rPr lang="pt-PT" sz="3600" dirty="0">
                <a:solidFill>
                  <a:srgbClr val="00B050"/>
                </a:solidFill>
                <a:latin typeface="Garamond" panose="02020404030301010803" pitchFamily="18" charset="0"/>
              </a:rPr>
            </a:br>
            <a:endParaRPr lang="pt-PT" sz="3600" dirty="0">
              <a:solidFill>
                <a:srgbClr val="00B05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30-07-2023</a:t>
            </a: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Docente: </a:t>
            </a:r>
            <a:r>
              <a:rPr lang="pt-PT" dirty="0" err="1" smtClean="0"/>
              <a:t>Juma</a:t>
            </a:r>
            <a:r>
              <a:rPr lang="pt-PT" dirty="0" smtClean="0"/>
              <a:t> </a:t>
            </a:r>
            <a:r>
              <a:rPr lang="pt-PT" dirty="0" err="1" smtClean="0"/>
              <a:t>Mussa</a:t>
            </a:r>
            <a:r>
              <a:rPr lang="pt-PT" dirty="0" smtClean="0"/>
              <a:t> (MSC)</a:t>
            </a:r>
            <a:r>
              <a:rPr lang="x-none" dirty="0" smtClean="0"/>
              <a:t> 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17</a:t>
            </a:fld>
            <a:endParaRPr lang="pt-PT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154" y="2227005"/>
            <a:ext cx="7035595" cy="2462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12812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altLang="pt-PT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altLang="pt-PT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altLang="pt-PT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x-none" altLang="pt-PT" dirty="0">
                <a:solidFill>
                  <a:schemeClr val="tx1"/>
                </a:solidFill>
                <a:latin typeface="Garamond" panose="02020404030301010803" pitchFamily="18" charset="0"/>
              </a:rPr>
              <a:t>9. Passos de modelo de tomada de decis</a:t>
            </a:r>
            <a:r>
              <a:rPr lang="pt-PT" altLang="pt-PT" dirty="0">
                <a:solidFill>
                  <a:schemeClr val="tx1"/>
                </a:solidFill>
                <a:latin typeface="Garamond" panose="02020404030301010803" pitchFamily="18" charset="0"/>
              </a:rPr>
              <a:t>ã</a:t>
            </a:r>
            <a:r>
              <a:rPr lang="x-none" altLang="pt-PT" dirty="0">
                <a:solidFill>
                  <a:schemeClr val="tx1"/>
                </a:solidFill>
                <a:latin typeface="Garamond" panose="02020404030301010803" pitchFamily="18" charset="0"/>
              </a:rPr>
              <a:t>o racional </a:t>
            </a:r>
            <a:br>
              <a:rPr lang="x-none" alt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x-none" altLang="pt-PT" sz="3200" dirty="0" smtClean="0">
                <a:latin typeface="Garamond" panose="02020404030301010803" pitchFamily="18" charset="0"/>
              </a:rPr>
              <a:t>9</a:t>
            </a:r>
            <a:r>
              <a:rPr lang="x-none" altLang="pt-PT" sz="3200" dirty="0">
                <a:latin typeface="Garamond" panose="02020404030301010803" pitchFamily="18" charset="0"/>
              </a:rPr>
              <a:t>. Passos de modelo de tomada de decis</a:t>
            </a:r>
            <a:r>
              <a:rPr lang="pt-PT" altLang="pt-PT" sz="3200" dirty="0">
                <a:latin typeface="Garamond" panose="02020404030301010803" pitchFamily="18" charset="0"/>
              </a:rPr>
              <a:t>ã</a:t>
            </a:r>
            <a:r>
              <a:rPr lang="x-none" altLang="pt-PT" sz="3200" dirty="0">
                <a:latin typeface="Garamond" panose="02020404030301010803" pitchFamily="18" charset="0"/>
              </a:rPr>
              <a:t>o </a:t>
            </a:r>
            <a:r>
              <a:rPr lang="x-none" altLang="pt-PT" sz="3200" dirty="0" smtClean="0">
                <a:latin typeface="Garamond" panose="02020404030301010803" pitchFamily="18" charset="0"/>
              </a:rPr>
              <a:t>racional </a:t>
            </a:r>
            <a:r>
              <a:rPr lang="x-none" altLang="pt-PT" dirty="0" smtClean="0">
                <a:latin typeface="Garamond" panose="02020404030301010803" pitchFamily="18" charset="0"/>
              </a:rPr>
              <a:t>(Cont.)</a:t>
            </a:r>
          </a:p>
          <a:p>
            <a:pPr marL="0" indent="0">
              <a:buNone/>
            </a:pPr>
            <a:endParaRPr lang="x-none" altLang="pt-PT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x-none" altLang="pt-PT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t-P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30-07-2023</a:t>
            </a: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Docente: </a:t>
            </a:r>
            <a:r>
              <a:rPr lang="pt-PT" dirty="0" err="1" smtClean="0"/>
              <a:t>Juma</a:t>
            </a:r>
            <a:r>
              <a:rPr lang="pt-PT" dirty="0" smtClean="0"/>
              <a:t> </a:t>
            </a:r>
            <a:r>
              <a:rPr lang="pt-PT" dirty="0" err="1" smtClean="0"/>
              <a:t>Mussa</a:t>
            </a:r>
            <a:r>
              <a:rPr lang="pt-PT" dirty="0" smtClean="0"/>
              <a:t> (MSC)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18</a:t>
            </a:fld>
            <a:endParaRPr lang="pt-PT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943897" y="1989138"/>
            <a:ext cx="5884606" cy="3939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x-none" altLang="en-US" sz="2400" dirty="0" smtClean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x-none" altLang="en-US" sz="24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pt-BR" altLang="en-US" sz="2400" dirty="0" smtClean="0">
                <a:cs typeface="Times New Roman" panose="02020603050405020304" pitchFamily="18" charset="0"/>
              </a:rPr>
              <a:t>Limitação </a:t>
            </a:r>
            <a:r>
              <a:rPr lang="pt-BR" altLang="en-US" sz="2400" dirty="0">
                <a:cs typeface="Times New Roman" panose="02020603050405020304" pitchFamily="18" charset="0"/>
              </a:rPr>
              <a:t>da racionalidade</a:t>
            </a:r>
            <a:r>
              <a:rPr lang="pt-BR" altLang="en-US" sz="2400" dirty="0"/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pt-BR" altLang="en-US" sz="2800" b="0" dirty="0">
                <a:cs typeface="Arial" panose="020B0604020202020204" pitchFamily="34" charset="0"/>
              </a:rPr>
              <a:t>As pessoas tomam decisões construindo modelos simplificados que extraem os aspectos essenciais dos problemas, sem capturar toda a sua complexidade.</a:t>
            </a:r>
            <a:r>
              <a:rPr lang="pt-BR" altLang="en-US" sz="2800" b="0" dirty="0"/>
              <a:t> </a:t>
            </a:r>
            <a:endParaRPr lang="en-US" alt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3171106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10. Erros e vieses mais comuns </a:t>
            </a:r>
            <a:r>
              <a:rPr lang="x-none" altLang="pt-PT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altLang="pt-PT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altLang="pt-PT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alt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pt-PT" sz="3200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987" y="1600200"/>
            <a:ext cx="11464413" cy="4876800"/>
          </a:xfrm>
        </p:spPr>
        <p:txBody>
          <a:bodyPr>
            <a:normAutofit/>
          </a:bodyPr>
          <a:lstStyle/>
          <a:p>
            <a:pPr marL="0" indent="0">
              <a:buFont typeface="Wingdings" panose="05000000000000000000" pitchFamily="2" charset="2"/>
              <a:buNone/>
            </a:pPr>
            <a:r>
              <a:rPr lang="x-none" altLang="pt-PT" sz="3200" dirty="0" smtClean="0">
                <a:solidFill>
                  <a:srgbClr val="00B050"/>
                </a:solidFill>
                <a:latin typeface="Garamond" panose="02020404030301010803" pitchFamily="18" charset="0"/>
              </a:rPr>
              <a:t>10. </a:t>
            </a:r>
            <a:r>
              <a:rPr lang="x-none" altLang="pt-PT" sz="3200" dirty="0">
                <a:solidFill>
                  <a:srgbClr val="00B050"/>
                </a:solidFill>
                <a:latin typeface="Garamond" panose="02020404030301010803" pitchFamily="18" charset="0"/>
              </a:rPr>
              <a:t>Erros e vieses mais comuns </a:t>
            </a:r>
            <a:endParaRPr lang="x-none" dirty="0" smtClean="0"/>
          </a:p>
          <a:p>
            <a:pPr marL="514350" indent="-514350" algn="just">
              <a:buFont typeface="Wingdings" panose="05000000000000000000" pitchFamily="2" charset="2"/>
              <a:buNone/>
            </a:pPr>
            <a:endParaRPr lang="pt-P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30-07-2023</a:t>
            </a: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Docente: </a:t>
            </a:r>
            <a:r>
              <a:rPr lang="pt-PT" dirty="0" err="1" smtClean="0"/>
              <a:t>Juma</a:t>
            </a:r>
            <a:r>
              <a:rPr lang="pt-PT" dirty="0" smtClean="0"/>
              <a:t> </a:t>
            </a:r>
            <a:r>
              <a:rPr lang="pt-PT" dirty="0" err="1" smtClean="0"/>
              <a:t>Mussa</a:t>
            </a:r>
            <a:r>
              <a:rPr lang="pt-PT" dirty="0" smtClean="0"/>
              <a:t> (MSC)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19</a:t>
            </a:fld>
            <a:endParaRPr lang="pt-PT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50825" y="2492477"/>
            <a:ext cx="9689588" cy="4188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en-US" sz="2000" b="1" dirty="0" err="1" smtClean="0">
                <a:latin typeface="Garamond" panose="02020404030301010803" pitchFamily="18" charset="0"/>
              </a:rPr>
              <a:t>Viés</a:t>
            </a:r>
            <a:r>
              <a:rPr lang="en-US" altLang="en-US" sz="2000" b="1" dirty="0" smtClean="0">
                <a:latin typeface="Garamond" panose="02020404030301010803" pitchFamily="18" charset="0"/>
              </a:rPr>
              <a:t> de </a:t>
            </a:r>
            <a:r>
              <a:rPr lang="en-US" altLang="en-US" sz="2000" b="1" dirty="0" err="1" smtClean="0">
                <a:latin typeface="Garamond" panose="02020404030301010803" pitchFamily="18" charset="0"/>
              </a:rPr>
              <a:t>excesso</a:t>
            </a:r>
            <a:r>
              <a:rPr lang="en-US" altLang="en-US" sz="2000" b="1" dirty="0" smtClean="0">
                <a:latin typeface="Garamond" panose="02020404030301010803" pitchFamily="18" charset="0"/>
              </a:rPr>
              <a:t> de </a:t>
            </a:r>
            <a:r>
              <a:rPr lang="en-US" altLang="en-US" sz="2000" b="1" dirty="0" err="1" smtClean="0">
                <a:latin typeface="Garamond" panose="02020404030301010803" pitchFamily="18" charset="0"/>
              </a:rPr>
              <a:t>confiança</a:t>
            </a:r>
            <a:r>
              <a:rPr lang="x-none" altLang="en-US" sz="2000" dirty="0" smtClean="0">
                <a:latin typeface="Garamond" panose="02020404030301010803" pitchFamily="18" charset="0"/>
              </a:rPr>
              <a:t> </a:t>
            </a:r>
            <a:r>
              <a:rPr lang="x-none" altLang="en-US" sz="2000" u="sng" dirty="0" smtClean="0">
                <a:latin typeface="Garamond" panose="02020404030301010803" pitchFamily="18" charset="0"/>
              </a:rPr>
              <a:t>-</a:t>
            </a:r>
            <a:r>
              <a:rPr lang="x-none" altLang="en-US" sz="2000" u="sng" dirty="0">
                <a:latin typeface="Garamond" panose="02020404030301010803" pitchFamily="18" charset="0"/>
              </a:rPr>
              <a:t> </a:t>
            </a:r>
            <a:r>
              <a:rPr lang="en-US" altLang="en-US" sz="2000" u="sng" dirty="0" err="1" smtClean="0">
                <a:latin typeface="Garamond" panose="02020404030301010803" pitchFamily="18" charset="0"/>
              </a:rPr>
              <a:t>Acreditar</a:t>
            </a:r>
            <a:r>
              <a:rPr lang="en-US" altLang="en-US" sz="2000" u="sng" dirty="0" smtClean="0">
                <a:latin typeface="Garamond" panose="02020404030301010803" pitchFamily="18" charset="0"/>
              </a:rPr>
              <a:t> </a:t>
            </a:r>
            <a:r>
              <a:rPr lang="en-US" altLang="en-US" sz="2000" u="sng" dirty="0" err="1" smtClean="0">
                <a:latin typeface="Garamond" panose="02020404030301010803" pitchFamily="18" charset="0"/>
              </a:rPr>
              <a:t>demasiadamente</a:t>
            </a:r>
            <a:r>
              <a:rPr lang="en-US" altLang="en-US" sz="2000" u="sng" dirty="0" smtClean="0">
                <a:latin typeface="Garamond" panose="02020404030301010803" pitchFamily="18" charset="0"/>
              </a:rPr>
              <a:t> </a:t>
            </a:r>
            <a:r>
              <a:rPr lang="en-US" altLang="en-US" sz="2000" u="sng" dirty="0" err="1" smtClean="0">
                <a:latin typeface="Garamond" panose="02020404030301010803" pitchFamily="18" charset="0"/>
              </a:rPr>
              <a:t>na</a:t>
            </a:r>
            <a:r>
              <a:rPr lang="en-US" altLang="en-US" sz="2000" u="sng" dirty="0" smtClean="0">
                <a:latin typeface="Garamond" panose="02020404030301010803" pitchFamily="18" charset="0"/>
              </a:rPr>
              <a:t> </a:t>
            </a:r>
            <a:r>
              <a:rPr lang="en-US" altLang="en-US" sz="2000" u="sng" dirty="0" err="1" smtClean="0">
                <a:latin typeface="Garamond" panose="02020404030301010803" pitchFamily="18" charset="0"/>
              </a:rPr>
              <a:t>própria</a:t>
            </a:r>
            <a:r>
              <a:rPr lang="en-US" altLang="en-US" sz="2000" u="sng" dirty="0" smtClean="0">
                <a:latin typeface="Garamond" panose="02020404030301010803" pitchFamily="18" charset="0"/>
              </a:rPr>
              <a:t> </a:t>
            </a:r>
            <a:r>
              <a:rPr lang="en-US" altLang="en-US" sz="2000" u="sng" dirty="0" err="1" smtClean="0">
                <a:latin typeface="Garamond" panose="02020404030301010803" pitchFamily="18" charset="0"/>
              </a:rPr>
              <a:t>capacidade</a:t>
            </a:r>
            <a:r>
              <a:rPr lang="en-US" altLang="en-US" sz="2000" dirty="0" smtClean="0">
                <a:latin typeface="Garamond" panose="02020404030301010803" pitchFamily="18" charset="0"/>
              </a:rPr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PT" altLang="en-US" sz="2000" b="1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Viés de ancoragem</a:t>
            </a:r>
            <a:r>
              <a:rPr lang="pt-BR" altLang="en-US" sz="2000" b="1" dirty="0" smtClean="0">
                <a:latin typeface="Garamond" panose="02020404030301010803" pitchFamily="18" charset="0"/>
              </a:rPr>
              <a:t> </a:t>
            </a:r>
            <a:r>
              <a:rPr lang="x-none" altLang="en-US" sz="2000" dirty="0" smtClean="0">
                <a:latin typeface="Garamond" panose="02020404030301010803" pitchFamily="18" charset="0"/>
              </a:rPr>
              <a:t>- </a:t>
            </a:r>
            <a:r>
              <a:rPr lang="pt-PT" altLang="en-US" sz="2000" dirty="0" smtClean="0">
                <a:latin typeface="Garamond" panose="02020404030301010803" pitchFamily="18" charset="0"/>
                <a:cs typeface="Arial" panose="020B0604020202020204" pitchFamily="34" charset="0"/>
              </a:rPr>
              <a:t>Tendência de nos fixarmos em uma informação como ponto de partida.</a:t>
            </a:r>
            <a:r>
              <a:rPr lang="pt-BR" altLang="en-US" sz="2000" dirty="0" smtClean="0">
                <a:latin typeface="Garamond" panose="02020404030301010803" pitchFamily="18" charset="0"/>
              </a:rPr>
              <a:t> </a:t>
            </a:r>
            <a:endParaRPr lang="en-US" altLang="en-US" sz="2000" dirty="0" smtClean="0">
              <a:latin typeface="Garamond" panose="02020404030301010803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altLang="en-US" sz="2000" b="1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Viés de confirmação</a:t>
            </a:r>
            <a:r>
              <a:rPr lang="pt-BR" altLang="en-US" sz="2000" b="1" dirty="0" smtClean="0">
                <a:latin typeface="Garamond" panose="02020404030301010803" pitchFamily="18" charset="0"/>
              </a:rPr>
              <a:t> </a:t>
            </a:r>
            <a:r>
              <a:rPr lang="x-none" altLang="en-US" sz="2000" dirty="0" smtClean="0">
                <a:latin typeface="Garamond" panose="02020404030301010803" pitchFamily="18" charset="0"/>
              </a:rPr>
              <a:t>- </a:t>
            </a:r>
            <a:r>
              <a:rPr lang="pt-BR" altLang="en-US" sz="2000" dirty="0" smtClean="0">
                <a:latin typeface="Garamond" panose="02020404030301010803" pitchFamily="18" charset="0"/>
                <a:cs typeface="Arial" panose="020B0604020202020204" pitchFamily="34" charset="0"/>
              </a:rPr>
              <a:t>Uso apenas de informações que corroborem nossas escolhas anteriores.</a:t>
            </a:r>
            <a:r>
              <a:rPr lang="pt-BR" altLang="en-US" sz="2000" dirty="0" smtClean="0">
                <a:latin typeface="Garamond" panose="02020404030301010803" pitchFamily="18" charset="0"/>
              </a:rPr>
              <a:t> </a:t>
            </a:r>
            <a:endParaRPr lang="en-US" altLang="en-US" sz="2000" dirty="0" smtClean="0">
              <a:latin typeface="Garamond" panose="02020404030301010803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PT" altLang="en-US" sz="2000" b="1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Viés de disponibilidade</a:t>
            </a:r>
            <a:r>
              <a:rPr lang="pt-BR" altLang="en-US" sz="2000" b="1" dirty="0" smtClean="0">
                <a:latin typeface="Garamond" panose="02020404030301010803" pitchFamily="18" charset="0"/>
              </a:rPr>
              <a:t> </a:t>
            </a:r>
            <a:r>
              <a:rPr lang="x-none" altLang="en-US" sz="2000" dirty="0" smtClean="0">
                <a:latin typeface="Garamond" panose="02020404030301010803" pitchFamily="18" charset="0"/>
              </a:rPr>
              <a:t>-</a:t>
            </a:r>
            <a:r>
              <a:rPr lang="pt-PT" altLang="en-US" sz="2000" u="sng" dirty="0" smtClean="0">
                <a:latin typeface="Garamond" panose="02020404030301010803" pitchFamily="18" charset="0"/>
                <a:cs typeface="Arial" panose="020B0604020202020204" pitchFamily="34" charset="0"/>
              </a:rPr>
              <a:t>Tendência de julgarmos as coisas com base nas informações mais disponíveis para nós.</a:t>
            </a:r>
            <a:r>
              <a:rPr lang="pt-BR" altLang="en-US" sz="2000" u="sng" dirty="0" smtClean="0">
                <a:latin typeface="Garamond" panose="02020404030301010803" pitchFamily="18" charset="0"/>
              </a:rPr>
              <a:t> </a:t>
            </a:r>
            <a:endParaRPr lang="en-US" altLang="en-US" sz="2000" u="sng" dirty="0" smtClean="0">
              <a:latin typeface="Garamond" panose="02020404030301010803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PT" altLang="en-US" sz="2000" b="1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Viés da representatividade</a:t>
            </a:r>
            <a:r>
              <a:rPr lang="pt-BR" altLang="en-US" sz="2000" b="1" dirty="0" smtClean="0">
                <a:latin typeface="Garamond" panose="02020404030301010803" pitchFamily="18" charset="0"/>
              </a:rPr>
              <a:t> </a:t>
            </a:r>
            <a:r>
              <a:rPr lang="x-none" altLang="en-US" sz="2000" dirty="0" smtClean="0">
                <a:latin typeface="Garamond" panose="02020404030301010803" pitchFamily="18" charset="0"/>
              </a:rPr>
              <a:t>-</a:t>
            </a:r>
            <a:r>
              <a:rPr lang="pt-PT" altLang="en-US" sz="2000" u="sng" dirty="0" smtClean="0">
                <a:latin typeface="Garamond" panose="02020404030301010803" pitchFamily="18" charset="0"/>
                <a:cs typeface="Arial" panose="020B0604020202020204" pitchFamily="34" charset="0"/>
              </a:rPr>
              <a:t>Avaliação da chance de um acontecimento tentando ajustá-la </a:t>
            </a:r>
            <a:r>
              <a:rPr lang="pt-PT" altLang="en-US" sz="2000" dirty="0" smtClean="0">
                <a:latin typeface="Garamond" panose="02020404030301010803" pitchFamily="18" charset="0"/>
                <a:cs typeface="Arial" panose="020B0604020202020204" pitchFamily="34" charset="0"/>
              </a:rPr>
              <a:t>a uma categoria pré-existente.</a:t>
            </a:r>
            <a:r>
              <a:rPr lang="pt-BR" altLang="en-US" sz="2000" dirty="0" smtClean="0">
                <a:latin typeface="Garamond" panose="02020404030301010803" pitchFamily="18" charset="0"/>
              </a:rPr>
              <a:t> </a:t>
            </a:r>
            <a:endParaRPr lang="en-US" altLang="en-US" sz="2000" dirty="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33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6696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x-none" dirty="0" smtClean="0"/>
              <a:t>                               </a:t>
            </a:r>
            <a:r>
              <a:rPr lang="en-US" b="1" dirty="0" smtClean="0">
                <a:latin typeface="Garamond" panose="02020404030301010803" pitchFamily="18" charset="0"/>
              </a:rPr>
              <a:t>AULA-</a:t>
            </a:r>
            <a:r>
              <a:rPr lang="x-none" b="1" dirty="0">
                <a:latin typeface="Garamond" panose="02020404030301010803" pitchFamily="18" charset="0"/>
              </a:rPr>
              <a:t> 6</a:t>
            </a:r>
            <a:r>
              <a:rPr lang="en-US" sz="3200" dirty="0" smtClean="0">
                <a:latin typeface="Garamond" panose="02020404030301010803" pitchFamily="18" charset="0"/>
              </a:rPr>
              <a:t>     </a:t>
            </a:r>
            <a:endParaRPr lang="pt-PT" sz="3200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319" y="914400"/>
            <a:ext cx="11136573" cy="5262563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None/>
            </a:pPr>
            <a:endParaRPr lang="x-none" sz="2800" b="1" dirty="0" smtClean="0">
              <a:latin typeface="+mj-lt"/>
              <a:cs typeface="Times New Roman" panose="02020603050405020304" pitchFamily="18" charset="0"/>
            </a:endParaRPr>
          </a:p>
          <a:p>
            <a:pPr>
              <a:buClr>
                <a:schemeClr val="tx1"/>
              </a:buClr>
              <a:buNone/>
            </a:pPr>
            <a:endParaRPr lang="x-none" sz="2800" b="1" dirty="0">
              <a:latin typeface="+mj-lt"/>
              <a:cs typeface="Times New Roman" panose="02020603050405020304" pitchFamily="18" charset="0"/>
            </a:endParaRPr>
          </a:p>
          <a:p>
            <a:pPr>
              <a:buClr>
                <a:schemeClr val="tx1"/>
              </a:buClr>
              <a:buNone/>
            </a:pPr>
            <a:endParaRPr lang="x-none" sz="2800" b="1" dirty="0" smtClean="0">
              <a:latin typeface="+mj-lt"/>
              <a:cs typeface="Times New Roman" panose="02020603050405020304" pitchFamily="18" charset="0"/>
            </a:endParaRPr>
          </a:p>
          <a:p>
            <a:pPr>
              <a:buClr>
                <a:schemeClr val="tx1"/>
              </a:buClr>
              <a:buNone/>
            </a:pPr>
            <a:r>
              <a:rPr lang="x-none" sz="2800" b="1" dirty="0" smtClean="0">
                <a:latin typeface="+mj-lt"/>
                <a:cs typeface="Times New Roman" panose="02020603050405020304" pitchFamily="18" charset="0"/>
              </a:rPr>
              <a:t>Sum</a:t>
            </a:r>
            <a:r>
              <a:rPr lang="pt-PT" sz="2800" b="1" dirty="0" smtClean="0">
                <a:latin typeface="+mj-lt"/>
                <a:cs typeface="Times New Roman" panose="02020603050405020304" pitchFamily="18" charset="0"/>
              </a:rPr>
              <a:t>á</a:t>
            </a:r>
            <a:r>
              <a:rPr lang="x-none" sz="2800" b="1" dirty="0" smtClean="0">
                <a:latin typeface="+mj-lt"/>
                <a:cs typeface="Times New Roman" panose="02020603050405020304" pitchFamily="18" charset="0"/>
              </a:rPr>
              <a:t>rio</a:t>
            </a:r>
            <a:r>
              <a:rPr lang="x-none" sz="4400" b="1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dirty="0"/>
              <a:t>PERCEPÇÃO E </a:t>
            </a:r>
            <a:r>
              <a:rPr lang="en-US" altLang="en-US" sz="2800" dirty="0" smtClean="0"/>
              <a:t>TOMADA </a:t>
            </a:r>
            <a:r>
              <a:rPr lang="en-US" altLang="en-US" sz="2800" dirty="0"/>
              <a:t>DE DECISÕES INDIVIDUAL</a:t>
            </a:r>
          </a:p>
          <a:p>
            <a:pPr marL="0" indent="0" algn="just">
              <a:buNone/>
            </a:pPr>
            <a:r>
              <a:rPr lang="x-none" sz="2800" b="1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 </a:t>
            </a:r>
            <a:endParaRPr lang="pt-PT" sz="2800" dirty="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 smtClean="0"/>
              <a:t>30-07-202</a:t>
            </a:r>
            <a:r>
              <a:rPr lang="x-none" dirty="0" smtClean="0"/>
              <a:t>4</a:t>
            </a:r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Docente</a:t>
            </a:r>
            <a:r>
              <a:rPr lang="x-none" dirty="0" smtClean="0"/>
              <a:t>s</a:t>
            </a:r>
            <a:r>
              <a:rPr lang="pt-PT" dirty="0" smtClean="0"/>
              <a:t>: </a:t>
            </a:r>
            <a:r>
              <a:rPr lang="pt-PT" dirty="0" err="1"/>
              <a:t>Juma</a:t>
            </a:r>
            <a:r>
              <a:rPr lang="pt-PT" dirty="0"/>
              <a:t> </a:t>
            </a:r>
            <a:r>
              <a:rPr lang="pt-PT" dirty="0" err="1" smtClean="0"/>
              <a:t>Mussa</a:t>
            </a:r>
            <a:r>
              <a:rPr lang="x-none" dirty="0" smtClean="0"/>
              <a:t> (MSC) e Diogo Mutemba</a:t>
            </a:r>
            <a:r>
              <a:rPr lang="pt-PT" dirty="0" smtClean="0"/>
              <a:t> (</a:t>
            </a:r>
            <a:r>
              <a:rPr lang="x-none" dirty="0" smtClean="0"/>
              <a:t>MBA</a:t>
            </a:r>
            <a:r>
              <a:rPr lang="pt-PT" dirty="0" smtClean="0"/>
              <a:t>)</a:t>
            </a:r>
            <a:endParaRPr lang="pt-P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7024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altLang="pt-PT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altLang="pt-PT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altLang="pt-PT" dirty="0" smtClean="0">
                <a:solidFill>
                  <a:schemeClr val="tx1"/>
                </a:solidFill>
                <a:latin typeface="Garamond" panose="02020404030301010803" pitchFamily="18" charset="0"/>
              </a:rPr>
              <a:t>10. </a:t>
            </a:r>
            <a:r>
              <a:rPr lang="x-none" altLang="pt-PT" dirty="0">
                <a:solidFill>
                  <a:schemeClr val="tx1"/>
                </a:solidFill>
                <a:latin typeface="Garamond" panose="02020404030301010803" pitchFamily="18" charset="0"/>
              </a:rPr>
              <a:t>Erros e vieses mais comuns </a:t>
            </a:r>
            <a:r>
              <a:rPr lang="x-none" dirty="0">
                <a:solidFill>
                  <a:schemeClr val="tx1"/>
                </a:solidFill>
              </a:rPr>
              <a:t/>
            </a:r>
            <a:br>
              <a:rPr lang="x-none" dirty="0">
                <a:solidFill>
                  <a:schemeClr val="tx1"/>
                </a:solidFill>
              </a:rPr>
            </a:br>
            <a:r>
              <a:rPr lang="pt-PT" dirty="0">
                <a:solidFill>
                  <a:schemeClr val="tx1"/>
                </a:solidFill>
              </a:rPr>
              <a:t/>
            </a:r>
            <a:br>
              <a:rPr lang="pt-PT" dirty="0">
                <a:solidFill>
                  <a:schemeClr val="tx1"/>
                </a:solidFill>
              </a:rPr>
            </a:br>
            <a:r>
              <a:rPr lang="x-none" altLang="pt-PT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altLang="pt-PT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altLang="pt-PT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alt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pt-PT" sz="3200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974" y="1327355"/>
            <a:ext cx="11956026" cy="5383161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endParaRPr lang="pt-BR" altLang="en-US" sz="2000" dirty="0" smtClean="0">
              <a:cs typeface="Times New Roman" panose="02020603050405020304" pitchFamily="18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x-none" altLang="pt-PT" sz="3000" b="1" dirty="0" smtClean="0">
                <a:solidFill>
                  <a:srgbClr val="00B050"/>
                </a:solidFill>
                <a:latin typeface="Garamond" panose="02020404030301010803" pitchFamily="18" charset="0"/>
              </a:rPr>
              <a:t>10. </a:t>
            </a:r>
            <a:r>
              <a:rPr lang="x-none" altLang="pt-PT" sz="3000" b="1" dirty="0">
                <a:solidFill>
                  <a:srgbClr val="00B050"/>
                </a:solidFill>
                <a:latin typeface="Garamond" panose="02020404030301010803" pitchFamily="18" charset="0"/>
              </a:rPr>
              <a:t>Erros e vieses mais comuns </a:t>
            </a:r>
            <a:r>
              <a:rPr lang="x-none" altLang="pt-PT" sz="3000" b="1" dirty="0" smtClean="0">
                <a:solidFill>
                  <a:srgbClr val="00B050"/>
                </a:solidFill>
                <a:latin typeface="Garamond" panose="02020404030301010803" pitchFamily="18" charset="0"/>
              </a:rPr>
              <a:t>(Cont.)</a:t>
            </a:r>
            <a:endParaRPr lang="pt-PT" sz="3000" dirty="0">
              <a:latin typeface="Garamond" panose="02020404030301010803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altLang="en-US" sz="3600" b="1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Escalada </a:t>
            </a:r>
            <a:r>
              <a:rPr lang="pt-BR" altLang="en-US" sz="3600" b="1" dirty="0">
                <a:latin typeface="Garamond" panose="02020404030301010803" pitchFamily="18" charset="0"/>
                <a:cs typeface="Times New Roman" panose="02020603050405020304" pitchFamily="18" charset="0"/>
              </a:rPr>
              <a:t>do comprometimento</a:t>
            </a:r>
            <a:r>
              <a:rPr lang="pt-BR" altLang="en-US" sz="3600" b="1" dirty="0">
                <a:latin typeface="Garamond" panose="02020404030301010803" pitchFamily="18" charset="0"/>
              </a:rPr>
              <a:t> </a:t>
            </a:r>
            <a:r>
              <a:rPr lang="x-none" altLang="en-US" sz="3600" dirty="0" smtClean="0">
                <a:latin typeface="Garamond" panose="02020404030301010803" pitchFamily="18" charset="0"/>
              </a:rPr>
              <a:t>- </a:t>
            </a:r>
            <a:r>
              <a:rPr lang="pt-BR" altLang="en-US" sz="3600" u="sng" dirty="0" smtClean="0">
                <a:latin typeface="Garamond" panose="02020404030301010803" pitchFamily="18" charset="0"/>
                <a:cs typeface="Arial" panose="020B0604020202020204" pitchFamily="34" charset="0"/>
              </a:rPr>
              <a:t>Apego </a:t>
            </a:r>
            <a:r>
              <a:rPr lang="pt-BR" altLang="en-US" sz="3600" u="sng" dirty="0">
                <a:latin typeface="Garamond" panose="02020404030301010803" pitchFamily="18" charset="0"/>
                <a:cs typeface="Arial" panose="020B0604020202020204" pitchFamily="34" charset="0"/>
              </a:rPr>
              <a:t>a uma decisão anterior mesmo quando fica claro que ela foi um erro</a:t>
            </a:r>
            <a:r>
              <a:rPr lang="pt-BR" altLang="en-US" sz="3600" dirty="0">
                <a:latin typeface="Garamond" panose="02020404030301010803" pitchFamily="18" charset="0"/>
                <a:cs typeface="Arial" panose="020B0604020202020204" pitchFamily="34" charset="0"/>
              </a:rPr>
              <a:t>.</a:t>
            </a:r>
            <a:endParaRPr lang="en-US" altLang="en-US" sz="3600" dirty="0">
              <a:latin typeface="Garamond" panose="02020404030301010803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en-US" sz="3600" b="1" dirty="0" err="1" smtClean="0">
                <a:latin typeface="Garamond" panose="02020404030301010803" pitchFamily="18" charset="0"/>
              </a:rPr>
              <a:t>Erro</a:t>
            </a:r>
            <a:r>
              <a:rPr lang="en-US" altLang="en-US" sz="3600" b="1" dirty="0" smtClean="0">
                <a:latin typeface="Garamond" panose="02020404030301010803" pitchFamily="18" charset="0"/>
              </a:rPr>
              <a:t> de </a:t>
            </a:r>
            <a:r>
              <a:rPr lang="en-US" altLang="en-US" sz="3600" b="1" dirty="0" err="1" smtClean="0">
                <a:latin typeface="Garamond" panose="02020404030301010803" pitchFamily="18" charset="0"/>
              </a:rPr>
              <a:t>aleatoriedade</a:t>
            </a:r>
            <a:r>
              <a:rPr lang="x-none" altLang="en-US" sz="3600" b="1" dirty="0" smtClean="0">
                <a:latin typeface="Garamond" panose="02020404030301010803" pitchFamily="18" charset="0"/>
              </a:rPr>
              <a:t> </a:t>
            </a:r>
            <a:r>
              <a:rPr lang="x-none" altLang="en-US" sz="3600" dirty="0" smtClean="0">
                <a:latin typeface="Garamond" panose="02020404030301010803" pitchFamily="18" charset="0"/>
              </a:rPr>
              <a:t>- </a:t>
            </a:r>
            <a:r>
              <a:rPr lang="pt-BR" altLang="en-US" sz="3600" u="sng" dirty="0" smtClean="0">
                <a:latin typeface="Garamond" panose="02020404030301010803" pitchFamily="18" charset="0"/>
                <a:cs typeface="Arial" panose="020B0604020202020204" pitchFamily="34" charset="0"/>
              </a:rPr>
              <a:t>Tentativa de captar sentido em eventos aleatórios</a:t>
            </a:r>
            <a:r>
              <a:rPr lang="pt-BR" altLang="en-US" sz="3600" dirty="0" smtClean="0">
                <a:latin typeface="Garamond" panose="02020404030301010803" pitchFamily="18" charset="0"/>
                <a:cs typeface="Arial" panose="020B0604020202020204" pitchFamily="34" charset="0"/>
              </a:rPr>
              <a:t>, transformando padrões imaginários em superstições</a:t>
            </a:r>
            <a:r>
              <a:rPr lang="en-US" altLang="en-US" sz="3600" dirty="0" smtClean="0">
                <a:latin typeface="Garamond" panose="02020404030301010803" pitchFamily="18" charset="0"/>
              </a:rPr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altLang="en-US" sz="3600" b="1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Viés </a:t>
            </a:r>
            <a:r>
              <a:rPr lang="pt-BR" altLang="en-US" sz="3600" b="1" dirty="0">
                <a:latin typeface="Garamond" panose="02020404030301010803" pitchFamily="18" charset="0"/>
                <a:cs typeface="Times New Roman" panose="02020603050405020304" pitchFamily="18" charset="0"/>
              </a:rPr>
              <a:t>da </a:t>
            </a:r>
            <a:r>
              <a:rPr lang="pt-PT" altLang="en-US" sz="3600" b="1" dirty="0">
                <a:latin typeface="Garamond" panose="02020404030301010803" pitchFamily="18" charset="0"/>
                <a:cs typeface="Times New Roman" panose="02020603050405020304" pitchFamily="18" charset="0"/>
              </a:rPr>
              <a:t>compreensão</a:t>
            </a:r>
            <a:r>
              <a:rPr lang="pt-BR" altLang="en-US" sz="3600" b="1" dirty="0">
                <a:latin typeface="Garamond" panose="02020404030301010803" pitchFamily="18" charset="0"/>
                <a:cs typeface="Times New Roman" panose="02020603050405020304" pitchFamily="18" charset="0"/>
              </a:rPr>
              <a:t> tardia</a:t>
            </a:r>
            <a:r>
              <a:rPr lang="pt-BR" altLang="en-US" sz="3600" b="1" dirty="0">
                <a:latin typeface="Garamond" panose="02020404030301010803" pitchFamily="18" charset="0"/>
              </a:rPr>
              <a:t> </a:t>
            </a:r>
            <a:r>
              <a:rPr lang="x-none" altLang="en-US" sz="3600" b="1" dirty="0" smtClean="0">
                <a:latin typeface="Garamond" panose="02020404030301010803" pitchFamily="18" charset="0"/>
              </a:rPr>
              <a:t> </a:t>
            </a:r>
            <a:r>
              <a:rPr lang="x-none" altLang="en-US" sz="3600" dirty="0" smtClean="0">
                <a:latin typeface="Garamond" panose="02020404030301010803" pitchFamily="18" charset="0"/>
              </a:rPr>
              <a:t>- </a:t>
            </a:r>
            <a:r>
              <a:rPr lang="pt-BR" altLang="en-US" sz="3600" u="sng" dirty="0" smtClean="0">
                <a:latin typeface="Garamond" panose="02020404030301010803" pitchFamily="18" charset="0"/>
                <a:cs typeface="Arial" panose="020B0604020202020204" pitchFamily="34" charset="0"/>
              </a:rPr>
              <a:t>A </a:t>
            </a:r>
            <a:r>
              <a:rPr lang="pt-BR" altLang="en-US" sz="3600" u="sng" dirty="0">
                <a:latin typeface="Garamond" panose="02020404030301010803" pitchFamily="18" charset="0"/>
                <a:cs typeface="Arial" panose="020B0604020202020204" pitchFamily="34" charset="0"/>
              </a:rPr>
              <a:t>tendência que temos de achar que sabíamos antecipadamente </a:t>
            </a:r>
            <a:r>
              <a:rPr lang="pt-BR" altLang="en-US" sz="3600" dirty="0">
                <a:latin typeface="Garamond" panose="02020404030301010803" pitchFamily="18" charset="0"/>
                <a:cs typeface="Arial" panose="020B0604020202020204" pitchFamily="34" charset="0"/>
              </a:rPr>
              <a:t>o resultado de um evento depois de ele ter ocorrido.</a:t>
            </a:r>
            <a:r>
              <a:rPr lang="pt-BR" altLang="en-US" sz="3600" dirty="0">
                <a:latin typeface="Garamond" panose="02020404030301010803" pitchFamily="18" charset="0"/>
              </a:rPr>
              <a:t> </a:t>
            </a:r>
            <a:endParaRPr lang="en-US" altLang="en-US" sz="3600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x-none" altLang="pt-PT" sz="3000" dirty="0" smtClean="0">
                <a:solidFill>
                  <a:srgbClr val="00B050"/>
                </a:solidFill>
                <a:latin typeface="Garamond" panose="02020404030301010803" pitchFamily="18" charset="0"/>
              </a:rPr>
              <a:t> </a:t>
            </a:r>
            <a:endParaRPr lang="x-none" altLang="pt-PT" sz="3000" dirty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marL="0" indent="0" algn="just">
              <a:buFont typeface="Wingdings" panose="05000000000000000000" pitchFamily="2" charset="2"/>
              <a:buNone/>
            </a:pPr>
            <a:r>
              <a:rPr lang="x-none" altLang="pt-PT" sz="3200" dirty="0" smtClean="0">
                <a:solidFill>
                  <a:srgbClr val="00B050"/>
                </a:solidFill>
                <a:latin typeface="Garamond" panose="02020404030301010803" pitchFamily="18" charset="0"/>
              </a:rPr>
              <a:t> </a:t>
            </a:r>
            <a:endParaRPr lang="pt-PT" altLang="pt-PT" b="1" dirty="0">
              <a:solidFill>
                <a:srgbClr val="00B050"/>
              </a:solidFill>
            </a:endParaRPr>
          </a:p>
          <a:p>
            <a:pPr marL="0" indent="0" algn="just">
              <a:buFont typeface="Wingdings" panose="05000000000000000000" pitchFamily="2" charset="2"/>
              <a:buNone/>
            </a:pPr>
            <a:endParaRPr lang="pt-PT" altLang="pt-PT" b="1" dirty="0"/>
          </a:p>
          <a:p>
            <a:pPr marL="514350" indent="-514350" algn="just">
              <a:buFont typeface="Wingdings" panose="05000000000000000000" pitchFamily="2" charset="2"/>
              <a:buNone/>
            </a:pPr>
            <a:endParaRPr lang="pt-P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30-07-2023</a:t>
            </a: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Docente: </a:t>
            </a:r>
            <a:r>
              <a:rPr lang="pt-PT" dirty="0" err="1" smtClean="0"/>
              <a:t>Juma</a:t>
            </a:r>
            <a:r>
              <a:rPr lang="pt-PT" dirty="0" smtClean="0"/>
              <a:t> </a:t>
            </a:r>
            <a:r>
              <a:rPr lang="pt-PT" dirty="0" err="1" smtClean="0"/>
              <a:t>Mussa</a:t>
            </a:r>
            <a:r>
              <a:rPr lang="pt-PT" dirty="0" smtClean="0"/>
              <a:t> (MSC)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20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7106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1036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x-none" dirty="0" smtClean="0"/>
              <a:t/>
            </a:r>
            <a:br>
              <a:rPr lang="x-none" dirty="0" smtClean="0"/>
            </a:br>
            <a:r>
              <a:rPr lang="x-none" b="1" dirty="0" smtClean="0"/>
              <a:t>11.0</a:t>
            </a:r>
            <a:r>
              <a:rPr lang="pt-PT" altLang="en-US" sz="3200" b="1" dirty="0" smtClean="0">
                <a:cs typeface="Times New Roman" panose="02020603050405020304" pitchFamily="18" charset="0"/>
              </a:rPr>
              <a:t>Tomada </a:t>
            </a:r>
            <a:r>
              <a:rPr lang="pt-PT" altLang="en-US" sz="3200" b="1" dirty="0">
                <a:cs typeface="Times New Roman" panose="02020603050405020304" pitchFamily="18" charset="0"/>
              </a:rPr>
              <a:t>de decisão intuitiva</a:t>
            </a:r>
            <a:r>
              <a:rPr lang="pt-BR" altLang="en-US" sz="3200" b="1" dirty="0"/>
              <a:t> </a:t>
            </a:r>
            <a:r>
              <a:rPr lang="en-US" altLang="en-US" sz="3200" b="1" dirty="0"/>
              <a:t/>
            </a:r>
            <a:br>
              <a:rPr lang="en-US" altLang="en-US" sz="3200" b="1" dirty="0"/>
            </a:br>
            <a:endParaRPr lang="pt-PT" sz="3200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703" y="1009934"/>
            <a:ext cx="11518491" cy="547935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x-none" sz="3800" b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x-none" sz="7000" b="1" dirty="0" smtClean="0">
                <a:solidFill>
                  <a:srgbClr val="00B050"/>
                </a:solidFill>
                <a:latin typeface="Garamond" panose="02020404030301010803" pitchFamily="18" charset="0"/>
              </a:rPr>
              <a:t>11. </a:t>
            </a:r>
            <a:r>
              <a:rPr lang="pt-PT" altLang="en-US" sz="7000" dirty="0">
                <a:solidFill>
                  <a:srgbClr val="00B05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Tomada de decisão intuitiva</a:t>
            </a:r>
            <a:r>
              <a:rPr lang="pt-BR" altLang="en-US" sz="7000" dirty="0">
                <a:solidFill>
                  <a:srgbClr val="00B050"/>
                </a:solidFill>
                <a:latin typeface="Garamond" panose="02020404030301010803" pitchFamily="18" charset="0"/>
              </a:rPr>
              <a:t> </a:t>
            </a:r>
            <a:endParaRPr lang="x-none" altLang="en-US" sz="7000" dirty="0" smtClean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altLang="en-US" sz="6000" dirty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lvl="1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pt-PT" altLang="en-US" sz="6000" dirty="0">
                <a:latin typeface="Garamond" panose="02020404030301010803" pitchFamily="18" charset="0"/>
                <a:cs typeface="Arial" panose="020B0604020202020204" pitchFamily="34" charset="0"/>
              </a:rPr>
              <a:t>Processo inconsciente gerado </a:t>
            </a:r>
            <a:r>
              <a:rPr lang="pt-PT" altLang="en-US" sz="6000" dirty="0" err="1">
                <a:latin typeface="Garamond" panose="02020404030301010803" pitchFamily="18" charset="0"/>
                <a:cs typeface="Arial" panose="020B0604020202020204" pitchFamily="34" charset="0"/>
              </a:rPr>
              <a:t>pelas</a:t>
            </a:r>
            <a:r>
              <a:rPr lang="pt-PT" altLang="en-US" sz="6000" dirty="0">
                <a:latin typeface="Garamond" panose="02020404030301010803" pitchFamily="18" charset="0"/>
                <a:cs typeface="Arial" panose="020B0604020202020204" pitchFamily="34" charset="0"/>
              </a:rPr>
              <a:t> experiências vividas</a:t>
            </a:r>
            <a:r>
              <a:rPr lang="en-US" altLang="en-US" sz="6000" dirty="0" smtClean="0">
                <a:latin typeface="Garamond" panose="02020404030301010803" pitchFamily="18" charset="0"/>
              </a:rPr>
              <a:t>.</a:t>
            </a:r>
            <a:endParaRPr lang="x-none" altLang="en-US" sz="6000" dirty="0" smtClean="0">
              <a:latin typeface="Garamond" panose="02020404030301010803" pitchFamily="18" charset="0"/>
            </a:endParaRPr>
          </a:p>
          <a:p>
            <a:pPr marL="274320" lvl="1" indent="0">
              <a:lnSpc>
                <a:spcPct val="90000"/>
              </a:lnSpc>
              <a:buClr>
                <a:schemeClr val="tx1"/>
              </a:buClr>
              <a:buNone/>
            </a:pPr>
            <a:endParaRPr lang="en-US" altLang="en-US" sz="6000" dirty="0"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en-US" sz="6000" b="1" dirty="0" err="1">
                <a:latin typeface="Garamond" panose="02020404030301010803" pitchFamily="18" charset="0"/>
              </a:rPr>
              <a:t>Condições</a:t>
            </a:r>
            <a:r>
              <a:rPr lang="en-US" altLang="en-US" sz="6000" b="1" dirty="0">
                <a:latin typeface="Garamond" panose="02020404030301010803" pitchFamily="18" charset="0"/>
              </a:rPr>
              <a:t> que </a:t>
            </a:r>
            <a:r>
              <a:rPr lang="en-US" altLang="en-US" sz="6000" b="1" dirty="0" err="1">
                <a:latin typeface="Garamond" panose="02020404030301010803" pitchFamily="18" charset="0"/>
              </a:rPr>
              <a:t>favorecem</a:t>
            </a:r>
            <a:r>
              <a:rPr lang="en-US" altLang="en-US" sz="6000" b="1" dirty="0">
                <a:latin typeface="Garamond" panose="02020404030301010803" pitchFamily="18" charset="0"/>
              </a:rPr>
              <a:t> a </a:t>
            </a:r>
            <a:r>
              <a:rPr lang="en-US" altLang="en-US" sz="6000" b="1" dirty="0" err="1">
                <a:latin typeface="Garamond" panose="02020404030301010803" pitchFamily="18" charset="0"/>
              </a:rPr>
              <a:t>tomada</a:t>
            </a:r>
            <a:r>
              <a:rPr lang="en-US" altLang="en-US" sz="6000" b="1" dirty="0">
                <a:latin typeface="Garamond" panose="02020404030301010803" pitchFamily="18" charset="0"/>
              </a:rPr>
              <a:t> de </a:t>
            </a:r>
            <a:r>
              <a:rPr lang="en-US" altLang="en-US" sz="6000" b="1" dirty="0" err="1">
                <a:latin typeface="Garamond" panose="02020404030301010803" pitchFamily="18" charset="0"/>
              </a:rPr>
              <a:t>decisão</a:t>
            </a:r>
            <a:r>
              <a:rPr lang="en-US" altLang="en-US" sz="6000" b="1" dirty="0">
                <a:latin typeface="Garamond" panose="02020404030301010803" pitchFamily="18" charset="0"/>
              </a:rPr>
              <a:t> </a:t>
            </a:r>
            <a:r>
              <a:rPr lang="en-US" altLang="en-US" sz="6000" b="1" dirty="0" err="1" smtClean="0">
                <a:latin typeface="Garamond" panose="02020404030301010803" pitchFamily="18" charset="0"/>
              </a:rPr>
              <a:t>intuitiva</a:t>
            </a:r>
            <a:r>
              <a:rPr lang="x-none" altLang="en-US" sz="6000" b="1" dirty="0" smtClean="0">
                <a:latin typeface="Garamond" panose="02020404030301010803" pitchFamily="18" charset="0"/>
              </a:rPr>
              <a:t>:</a:t>
            </a:r>
            <a:endParaRPr lang="en-US" altLang="en-US" sz="6000" b="1" dirty="0">
              <a:latin typeface="Garamond" panose="02020404030301010803" pitchFamily="18" charset="0"/>
            </a:endParaRPr>
          </a:p>
          <a:p>
            <a:pPr lvl="1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pt-BR" altLang="en-US" sz="6000" dirty="0">
                <a:latin typeface="Garamond" panose="02020404030301010803" pitchFamily="18" charset="0"/>
                <a:cs typeface="Arial" panose="020B0604020202020204" pitchFamily="34" charset="0"/>
              </a:rPr>
              <a:t>Existe um alto nível de incerteza.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pt-BR" altLang="en-US" sz="6000" dirty="0">
                <a:latin typeface="Garamond" panose="02020404030301010803" pitchFamily="18" charset="0"/>
                <a:cs typeface="Arial" panose="020B0604020202020204" pitchFamily="34" charset="0"/>
              </a:rPr>
              <a:t>Há poucos precedentes em que se basear.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pt-BR" altLang="en-US" sz="6000" dirty="0">
                <a:latin typeface="Garamond" panose="02020404030301010803" pitchFamily="18" charset="0"/>
                <a:cs typeface="Arial" panose="020B0604020202020204" pitchFamily="34" charset="0"/>
              </a:rPr>
              <a:t>As variáveis são menos previsíveis cientificamente.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pt-BR" altLang="en-US" sz="6000" dirty="0">
                <a:latin typeface="Garamond" panose="02020404030301010803" pitchFamily="18" charset="0"/>
                <a:cs typeface="Arial" panose="020B0604020202020204" pitchFamily="34" charset="0"/>
              </a:rPr>
              <a:t>Os “fatos” são limitados.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pt-BR" altLang="en-US" sz="6000" dirty="0">
                <a:latin typeface="Garamond" panose="02020404030301010803" pitchFamily="18" charset="0"/>
                <a:cs typeface="Arial" panose="020B0604020202020204" pitchFamily="34" charset="0"/>
              </a:rPr>
              <a:t>Os fatos não indicam claramente o caminho a seguir.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pt-BR" altLang="en-US" sz="6000" dirty="0">
                <a:latin typeface="Garamond" panose="02020404030301010803" pitchFamily="18" charset="0"/>
                <a:cs typeface="Arial" panose="020B0604020202020204" pitchFamily="34" charset="0"/>
              </a:rPr>
              <a:t>Os dados analíticos não são muito úteis.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pt-BR" altLang="en-US" sz="6000" dirty="0">
                <a:latin typeface="Garamond" panose="02020404030301010803" pitchFamily="18" charset="0"/>
                <a:cs typeface="Arial" panose="020B0604020202020204" pitchFamily="34" charset="0"/>
              </a:rPr>
              <a:t>Existem várias alternativas plausíveis, todas com boa justificativa.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pt-BR" altLang="en-US" sz="6000" dirty="0">
                <a:latin typeface="Garamond" panose="02020404030301010803" pitchFamily="18" charset="0"/>
                <a:cs typeface="Times New Roman" panose="02020603050405020304" pitchFamily="18" charset="0"/>
              </a:rPr>
              <a:t>Há limitação de tempo e existe uma pressão para que se chegue rapidamente à decisão certa.</a:t>
            </a:r>
            <a:r>
              <a:rPr lang="pt-BR" altLang="en-US" sz="6000" dirty="0">
                <a:latin typeface="Garamond" panose="02020404030301010803" pitchFamily="18" charset="0"/>
              </a:rPr>
              <a:t> </a:t>
            </a:r>
            <a:endParaRPr lang="en-US" altLang="en-US" sz="60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x-none" sz="3800" b="1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x-none" b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x-none" b="1" i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x-none" i="1" dirty="0" smtClean="0"/>
              <a:t>.</a:t>
            </a:r>
            <a:endParaRPr lang="pt-PT" i="1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 smtClean="0"/>
              <a:t>30-07-202</a:t>
            </a:r>
            <a:r>
              <a:rPr lang="x-none" dirty="0" smtClean="0"/>
              <a:t>4</a:t>
            </a:r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/>
              <a:t>Docente: </a:t>
            </a:r>
            <a:r>
              <a:rPr lang="pt-PT" dirty="0" err="1"/>
              <a:t>Juma</a:t>
            </a:r>
            <a:r>
              <a:rPr lang="pt-PT" dirty="0"/>
              <a:t> </a:t>
            </a:r>
            <a:r>
              <a:rPr lang="pt-PT" dirty="0" err="1"/>
              <a:t>Mussa</a:t>
            </a:r>
            <a:r>
              <a:rPr lang="pt-PT" dirty="0"/>
              <a:t> (MSC</a:t>
            </a:r>
            <a:r>
              <a:rPr lang="pt-PT" dirty="0" smtClean="0"/>
              <a:t>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21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996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4808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x-none" sz="3600" dirty="0" smtClean="0">
                <a:solidFill>
                  <a:schemeClr val="tx1"/>
                </a:solidFill>
              </a:rPr>
              <a:t>12. </a:t>
            </a:r>
            <a:r>
              <a:rPr lang="en-US" sz="3600" dirty="0" smtClean="0">
                <a:solidFill>
                  <a:schemeClr val="tx1"/>
                </a:solidFill>
              </a:rPr>
              <a:t>É</a:t>
            </a:r>
            <a:r>
              <a:rPr lang="x-none" sz="3600" dirty="0" smtClean="0">
                <a:solidFill>
                  <a:schemeClr val="tx1"/>
                </a:solidFill>
              </a:rPr>
              <a:t>tica no processo de tomada de decis</a:t>
            </a:r>
            <a:r>
              <a:rPr lang="pt-PT" sz="3600" dirty="0" smtClean="0">
                <a:solidFill>
                  <a:schemeClr val="tx1"/>
                </a:solidFill>
              </a:rPr>
              <a:t>ã</a:t>
            </a:r>
            <a:r>
              <a:rPr lang="x-none" sz="3600" dirty="0" smtClean="0">
                <a:solidFill>
                  <a:schemeClr val="tx1"/>
                </a:solidFill>
              </a:rPr>
              <a:t>o</a:t>
            </a:r>
            <a:endParaRPr lang="pt-PT" sz="3600" b="1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9934"/>
            <a:ext cx="10515600" cy="51670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x-none" sz="2200" dirty="0">
                <a:solidFill>
                  <a:srgbClr val="00B050"/>
                </a:solidFill>
                <a:latin typeface="Garamond" panose="02020404030301010803" pitchFamily="18" charset="0"/>
              </a:rPr>
              <a:t>12</a:t>
            </a:r>
            <a:r>
              <a:rPr lang="x-none" sz="2200" dirty="0" smtClean="0">
                <a:solidFill>
                  <a:srgbClr val="00B050"/>
                </a:solidFill>
                <a:latin typeface="Garamond" panose="02020404030301010803" pitchFamily="18" charset="0"/>
              </a:rPr>
              <a:t>. </a:t>
            </a:r>
            <a:r>
              <a:rPr lang="en-US" sz="2200" dirty="0">
                <a:solidFill>
                  <a:srgbClr val="00B050"/>
                </a:solidFill>
                <a:latin typeface="Garamond" panose="02020404030301010803" pitchFamily="18" charset="0"/>
              </a:rPr>
              <a:t>É</a:t>
            </a:r>
            <a:r>
              <a:rPr lang="x-none" sz="2200" dirty="0">
                <a:solidFill>
                  <a:srgbClr val="00B050"/>
                </a:solidFill>
                <a:latin typeface="Garamond" panose="02020404030301010803" pitchFamily="18" charset="0"/>
              </a:rPr>
              <a:t>tica no processo de tomada de decis</a:t>
            </a:r>
            <a:r>
              <a:rPr lang="pt-PT" sz="2200" dirty="0">
                <a:solidFill>
                  <a:srgbClr val="00B050"/>
                </a:solidFill>
                <a:latin typeface="Garamond" panose="02020404030301010803" pitchFamily="18" charset="0"/>
              </a:rPr>
              <a:t>ã</a:t>
            </a:r>
            <a:r>
              <a:rPr lang="x-none" sz="2200" dirty="0" smtClean="0">
                <a:solidFill>
                  <a:srgbClr val="00B050"/>
                </a:solidFill>
                <a:latin typeface="Garamond" panose="02020404030301010803" pitchFamily="18" charset="0"/>
              </a:rPr>
              <a:t>o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200" b="1" dirty="0">
                <a:latin typeface="Garamond" panose="02020404030301010803" pitchFamily="18" charset="0"/>
              </a:rPr>
              <a:t>Critérios </a:t>
            </a:r>
            <a:r>
              <a:rPr lang="en-US" altLang="en-US" sz="2200" b="1" dirty="0" err="1">
                <a:latin typeface="Garamond" panose="02020404030301010803" pitchFamily="18" charset="0"/>
              </a:rPr>
              <a:t>éticos</a:t>
            </a:r>
            <a:r>
              <a:rPr lang="en-US" altLang="en-US" sz="2200" b="1" dirty="0">
                <a:latin typeface="Garamond" panose="02020404030301010803" pitchFamily="18" charset="0"/>
              </a:rPr>
              <a:t> para o </a:t>
            </a:r>
            <a:r>
              <a:rPr lang="en-US" altLang="en-US" sz="2200" b="1" dirty="0" err="1">
                <a:latin typeface="Garamond" panose="02020404030301010803" pitchFamily="18" charset="0"/>
              </a:rPr>
              <a:t>processo</a:t>
            </a:r>
            <a:r>
              <a:rPr lang="en-US" altLang="en-US" sz="2200" b="1" dirty="0">
                <a:latin typeface="Garamond" panose="02020404030301010803" pitchFamily="18" charset="0"/>
              </a:rPr>
              <a:t> </a:t>
            </a:r>
            <a:r>
              <a:rPr lang="en-US" altLang="en-US" sz="2200" b="1" dirty="0" err="1">
                <a:latin typeface="Garamond" panose="02020404030301010803" pitchFamily="18" charset="0"/>
              </a:rPr>
              <a:t>decisório</a:t>
            </a:r>
            <a:endParaRPr lang="en-US" altLang="en-US" sz="2200" b="1" dirty="0">
              <a:latin typeface="Garamond" panose="02020404030301010803" pitchFamily="18" charset="0"/>
            </a:endParaRPr>
          </a:p>
          <a:p>
            <a:pPr lvl="1">
              <a:buClr>
                <a:schemeClr val="tx1"/>
              </a:buClr>
              <a:buFontTx/>
              <a:buChar char="•"/>
            </a:pPr>
            <a:r>
              <a:rPr lang="pt-PT" altLang="en-US" sz="2200" dirty="0">
                <a:latin typeface="Garamond" panose="02020404030301010803" pitchFamily="18" charset="0"/>
                <a:cs typeface="Arial" panose="020B0604020202020204" pitchFamily="34" charset="0"/>
              </a:rPr>
              <a:t>Utilitarismo</a:t>
            </a:r>
            <a:r>
              <a:rPr lang="pt-BR" altLang="en-US" sz="2200" dirty="0">
                <a:latin typeface="Garamond" panose="02020404030301010803" pitchFamily="18" charset="0"/>
              </a:rPr>
              <a:t> </a:t>
            </a:r>
            <a:endParaRPr lang="en-US" altLang="en-US" sz="2200" dirty="0">
              <a:latin typeface="Garamond" panose="02020404030301010803" pitchFamily="18" charset="0"/>
            </a:endParaRP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pt-PT" altLang="en-US" sz="2200" dirty="0">
                <a:latin typeface="Garamond" panose="02020404030301010803" pitchFamily="18" charset="0"/>
                <a:cs typeface="Times New Roman" panose="02020603050405020304" pitchFamily="18" charset="0"/>
              </a:rPr>
              <a:t>As </a:t>
            </a:r>
            <a:r>
              <a:rPr lang="pt-PT" altLang="en-US" sz="2200" dirty="0">
                <a:solidFill>
                  <a:srgbClr val="FF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decisões são tomadas no sentido de proporcionar o melhor para o maior número</a:t>
            </a:r>
            <a:r>
              <a:rPr lang="en-US" altLang="en-US" sz="2200" dirty="0">
                <a:latin typeface="Garamond" panose="02020404030301010803" pitchFamily="18" charset="0"/>
              </a:rPr>
              <a:t>.</a:t>
            </a:r>
          </a:p>
          <a:p>
            <a:pPr lvl="1">
              <a:buClr>
                <a:schemeClr val="tx1"/>
              </a:buClr>
              <a:buFontTx/>
              <a:buChar char="•"/>
            </a:pPr>
            <a:r>
              <a:rPr lang="en-US" altLang="en-US" sz="2200" dirty="0" err="1">
                <a:latin typeface="Garamond" panose="02020404030301010803" pitchFamily="18" charset="0"/>
              </a:rPr>
              <a:t>Direitos</a:t>
            </a:r>
            <a:endParaRPr lang="en-US" altLang="en-US" sz="2200" dirty="0">
              <a:latin typeface="Garamond" panose="02020404030301010803" pitchFamily="18" charset="0"/>
            </a:endParaRP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pt-BR" altLang="en-US" sz="2200" dirty="0">
                <a:latin typeface="Garamond" panose="02020404030301010803" pitchFamily="18" charset="0"/>
                <a:cs typeface="Times New Roman" panose="02020603050405020304" pitchFamily="18" charset="0"/>
              </a:rPr>
              <a:t>Respeito e defesa dos direitos básicos dos cidadãos</a:t>
            </a:r>
            <a:r>
              <a:rPr lang="en-US" altLang="en-US" sz="2200" dirty="0">
                <a:latin typeface="Garamond" panose="02020404030301010803" pitchFamily="18" charset="0"/>
              </a:rPr>
              <a:t>.</a:t>
            </a:r>
          </a:p>
          <a:p>
            <a:pPr lvl="1">
              <a:buClr>
                <a:schemeClr val="tx1"/>
              </a:buClr>
              <a:buFontTx/>
              <a:buChar char="•"/>
            </a:pPr>
            <a:r>
              <a:rPr lang="en-US" altLang="en-US" sz="2200" dirty="0" err="1">
                <a:latin typeface="Garamond" panose="02020404030301010803" pitchFamily="18" charset="0"/>
              </a:rPr>
              <a:t>Justiça</a:t>
            </a:r>
            <a:endParaRPr lang="en-US" altLang="en-US" sz="2200" dirty="0">
              <a:latin typeface="Garamond" panose="02020404030301010803" pitchFamily="18" charset="0"/>
            </a:endParaRP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pt-BR" altLang="en-US" sz="2200" dirty="0">
                <a:latin typeface="Garamond" panose="02020404030301010803" pitchFamily="18" charset="0"/>
                <a:cs typeface="Times New Roman" panose="02020603050405020304" pitchFamily="18" charset="0"/>
              </a:rPr>
              <a:t>Imposição e reforço de regras que sejam justas e imparciais</a:t>
            </a:r>
            <a:r>
              <a:rPr lang="en-US" altLang="en-US" sz="2200" dirty="0">
                <a:latin typeface="Garamond" panose="02020404030301010803" pitchFamily="18" charset="0"/>
              </a:rPr>
              <a:t>.</a:t>
            </a:r>
          </a:p>
          <a:p>
            <a:pPr>
              <a:spcBef>
                <a:spcPct val="50000"/>
              </a:spcBef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200" dirty="0">
                <a:latin typeface="Garamond" panose="02020404030301010803" pitchFamily="18" charset="0"/>
              </a:rPr>
              <a:t> </a:t>
            </a:r>
            <a:r>
              <a:rPr lang="en-US" altLang="en-US" sz="2200" b="1" dirty="0" err="1">
                <a:latin typeface="Garamond" panose="02020404030301010803" pitchFamily="18" charset="0"/>
              </a:rPr>
              <a:t>Ética</a:t>
            </a:r>
            <a:r>
              <a:rPr lang="en-US" altLang="en-US" sz="2200" b="1" dirty="0">
                <a:latin typeface="Garamond" panose="02020404030301010803" pitchFamily="18" charset="0"/>
              </a:rPr>
              <a:t> e </a:t>
            </a:r>
            <a:r>
              <a:rPr lang="en-US" altLang="en-US" sz="2200" b="1" dirty="0" err="1">
                <a:latin typeface="Garamond" panose="02020404030301010803" pitchFamily="18" charset="0"/>
              </a:rPr>
              <a:t>cultura</a:t>
            </a:r>
            <a:r>
              <a:rPr lang="en-US" altLang="en-US" sz="2200" b="1" dirty="0">
                <a:latin typeface="Garamond" panose="02020404030301010803" pitchFamily="18" charset="0"/>
              </a:rPr>
              <a:t> </a:t>
            </a:r>
            <a:r>
              <a:rPr lang="en-US" altLang="en-US" sz="2200" b="1" dirty="0" err="1">
                <a:latin typeface="Garamond" panose="02020404030301010803" pitchFamily="18" charset="0"/>
              </a:rPr>
              <a:t>nacional</a:t>
            </a:r>
            <a:endParaRPr lang="en-US" altLang="en-US" sz="2200" b="1" dirty="0">
              <a:latin typeface="Garamond" panose="02020404030301010803" pitchFamily="18" charset="0"/>
            </a:endParaRPr>
          </a:p>
          <a:p>
            <a:pPr lvl="1"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en-US" altLang="en-US" sz="2200" dirty="0">
                <a:latin typeface="Garamond" panose="02020404030301010803" pitchFamily="18" charset="0"/>
              </a:rPr>
              <a:t>   </a:t>
            </a:r>
            <a:r>
              <a:rPr lang="en-US" altLang="en-US" sz="2200" dirty="0" err="1">
                <a:latin typeface="Garamond" panose="02020404030301010803" pitchFamily="18" charset="0"/>
              </a:rPr>
              <a:t>Não</a:t>
            </a:r>
            <a:r>
              <a:rPr lang="en-US" altLang="en-US" sz="2200" dirty="0">
                <a:latin typeface="Garamond" panose="02020404030301010803" pitchFamily="18" charset="0"/>
              </a:rPr>
              <a:t> </a:t>
            </a:r>
            <a:r>
              <a:rPr lang="en-US" altLang="en-US" sz="2200" dirty="0" err="1">
                <a:latin typeface="Garamond" panose="02020404030301010803" pitchFamily="18" charset="0"/>
              </a:rPr>
              <a:t>existem</a:t>
            </a:r>
            <a:r>
              <a:rPr lang="en-US" altLang="en-US" sz="2200" dirty="0">
                <a:latin typeface="Garamond" panose="02020404030301010803" pitchFamily="18" charset="0"/>
              </a:rPr>
              <a:t> </a:t>
            </a:r>
            <a:r>
              <a:rPr lang="en-US" altLang="en-US" sz="2200" dirty="0" err="1">
                <a:latin typeface="Garamond" panose="02020404030301010803" pitchFamily="18" charset="0"/>
              </a:rPr>
              <a:t>padrões</a:t>
            </a:r>
            <a:r>
              <a:rPr lang="en-US" altLang="en-US" sz="2200" dirty="0">
                <a:latin typeface="Garamond" panose="02020404030301010803" pitchFamily="18" charset="0"/>
              </a:rPr>
              <a:t> </a:t>
            </a:r>
            <a:r>
              <a:rPr lang="en-US" altLang="en-US" sz="2200" dirty="0" err="1">
                <a:latin typeface="Garamond" panose="02020404030301010803" pitchFamily="18" charset="0"/>
              </a:rPr>
              <a:t>éticos</a:t>
            </a:r>
            <a:r>
              <a:rPr lang="en-US" altLang="en-US" sz="2200" dirty="0">
                <a:latin typeface="Garamond" panose="02020404030301010803" pitchFamily="18" charset="0"/>
              </a:rPr>
              <a:t> </a:t>
            </a:r>
            <a:r>
              <a:rPr lang="en-US" altLang="en-US" sz="2200" dirty="0" err="1">
                <a:latin typeface="Garamond" panose="02020404030301010803" pitchFamily="18" charset="0"/>
              </a:rPr>
              <a:t>globais</a:t>
            </a:r>
            <a:r>
              <a:rPr lang="en-US" altLang="en-US" sz="2200" dirty="0">
                <a:latin typeface="Garamond" panose="02020404030301010803" pitchFamily="18" charset="0"/>
              </a:rPr>
              <a:t>.</a:t>
            </a:r>
          </a:p>
          <a:p>
            <a:pPr lvl="1"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en-US" altLang="en-US" sz="2200" dirty="0">
                <a:latin typeface="Garamond" panose="02020404030301010803" pitchFamily="18" charset="0"/>
              </a:rPr>
              <a:t>    </a:t>
            </a:r>
            <a:r>
              <a:rPr lang="pt-BR" altLang="en-US" sz="2200" dirty="0">
                <a:latin typeface="Garamond" panose="02020404030301010803" pitchFamily="18" charset="0"/>
                <a:cs typeface="Arial" panose="020B0604020202020204" pitchFamily="34" charset="0"/>
              </a:rPr>
              <a:t>Princípios éticos para os tomadores de decisão que       reflitam as normas culturais locais são necessários para sustentar altos padrões e conseguir práticas consistentes</a:t>
            </a:r>
            <a:r>
              <a:rPr lang="en-US" altLang="en-US" sz="2200" dirty="0">
                <a:latin typeface="Garamond" panose="02020404030301010803" pitchFamily="18" charset="0"/>
              </a:rPr>
              <a:t>.</a:t>
            </a:r>
          </a:p>
          <a:p>
            <a:pPr marL="0" indent="0">
              <a:buNone/>
            </a:pPr>
            <a:endParaRPr lang="x-none" sz="3200" b="1" dirty="0" smtClean="0">
              <a:solidFill>
                <a:srgbClr val="00B050"/>
              </a:solidFill>
              <a:latin typeface="Garamond" panose="02020404030301010803" pitchFamily="18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 smtClean="0"/>
              <a:t>30-07-202</a:t>
            </a:r>
            <a:r>
              <a:rPr lang="x-none" dirty="0" smtClean="0"/>
              <a:t>4</a:t>
            </a:r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/>
              <a:t>Docente: </a:t>
            </a:r>
            <a:r>
              <a:rPr lang="pt-PT" dirty="0" err="1"/>
              <a:t>Juma</a:t>
            </a:r>
            <a:r>
              <a:rPr lang="pt-PT" dirty="0"/>
              <a:t> </a:t>
            </a:r>
            <a:r>
              <a:rPr lang="pt-PT" dirty="0" err="1"/>
              <a:t>Mussa</a:t>
            </a:r>
            <a:r>
              <a:rPr lang="pt-PT" dirty="0"/>
              <a:t> (MSC</a:t>
            </a:r>
            <a:r>
              <a:rPr lang="pt-PT" dirty="0" smtClean="0"/>
              <a:t>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22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935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4808"/>
          </a:xfrm>
        </p:spPr>
        <p:txBody>
          <a:bodyPr>
            <a:normAutofit/>
          </a:bodyPr>
          <a:lstStyle/>
          <a:p>
            <a:r>
              <a:rPr lang="x-none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13. Dicas para melhorar a tomada de decis</a:t>
            </a:r>
            <a:r>
              <a:rPr lang="pt-PT" sz="3600" dirty="0" smtClean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õ</a:t>
            </a:r>
            <a:r>
              <a:rPr lang="x-none" sz="3600" dirty="0" smtClean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es</a:t>
            </a:r>
            <a:r>
              <a:rPr lang="x-none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endParaRPr lang="pt-PT" sz="3600" b="1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9934"/>
            <a:ext cx="10515600" cy="51670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x-none" sz="2800" dirty="0">
                <a:solidFill>
                  <a:srgbClr val="00B050"/>
                </a:solidFill>
                <a:latin typeface="Garamond" panose="02020404030301010803" pitchFamily="18" charset="0"/>
              </a:rPr>
              <a:t>13. Dicas para melhorar a tomada de decis</a:t>
            </a:r>
            <a:r>
              <a:rPr lang="pt-PT" sz="2800" dirty="0">
                <a:solidFill>
                  <a:srgbClr val="00B05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õ</a:t>
            </a:r>
            <a:r>
              <a:rPr lang="x-none" sz="2800" dirty="0" smtClean="0">
                <a:solidFill>
                  <a:srgbClr val="00B05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es</a:t>
            </a:r>
            <a:r>
              <a:rPr lang="x-none" sz="2800" dirty="0" smtClean="0">
                <a:solidFill>
                  <a:srgbClr val="00B050"/>
                </a:solidFill>
                <a:latin typeface="Garamond" panose="02020404030301010803" pitchFamily="18" charset="0"/>
              </a:rPr>
              <a:t>.</a:t>
            </a:r>
          </a:p>
          <a:p>
            <a:pPr marL="457200" indent="-457200">
              <a:spcBef>
                <a:spcPct val="50000"/>
              </a:spcBef>
              <a:buFont typeface="Wingdings" panose="05000000000000000000" pitchFamily="2" charset="2"/>
              <a:buAutoNum type="arabicPeriod"/>
            </a:pPr>
            <a:r>
              <a:rPr lang="pt-BR" altLang="en-US" sz="2800" dirty="0">
                <a:solidFill>
                  <a:srgbClr val="FF0000"/>
                </a:solidFill>
                <a:latin typeface="Garamond" panose="02020404030301010803" pitchFamily="18" charset="0"/>
              </a:rPr>
              <a:t>Analise a situação e ajuste seu estilo decisório a ela</a:t>
            </a:r>
            <a:r>
              <a:rPr lang="pt-BR" altLang="en-US" sz="2800" dirty="0">
                <a:latin typeface="Garamond" panose="02020404030301010803" pitchFamily="18" charset="0"/>
              </a:rPr>
              <a:t>.</a:t>
            </a:r>
          </a:p>
          <a:p>
            <a:pPr marL="457200" indent="-457200">
              <a:spcBef>
                <a:spcPct val="50000"/>
              </a:spcBef>
              <a:buFont typeface="Wingdings" panose="05000000000000000000" pitchFamily="2" charset="2"/>
              <a:buAutoNum type="arabicPeriod"/>
            </a:pPr>
            <a:r>
              <a:rPr lang="pt-BR" altLang="en-US" sz="2800" dirty="0">
                <a:latin typeface="Garamond" panose="02020404030301010803" pitchFamily="18" charset="0"/>
              </a:rPr>
              <a:t>Esteja consciente dos vieses e tente minimizar seu impacto.</a:t>
            </a:r>
          </a:p>
          <a:p>
            <a:pPr marL="457200" indent="-457200">
              <a:spcBef>
                <a:spcPct val="50000"/>
              </a:spcBef>
              <a:buFont typeface="Wingdings" panose="05000000000000000000" pitchFamily="2" charset="2"/>
              <a:buAutoNum type="arabicPeriod"/>
            </a:pPr>
            <a:r>
              <a:rPr lang="pt-BR" altLang="en-US" sz="2800" dirty="0">
                <a:solidFill>
                  <a:srgbClr val="FF0000"/>
                </a:solidFill>
                <a:latin typeface="Garamond" panose="02020404030301010803" pitchFamily="18" charset="0"/>
              </a:rPr>
              <a:t>Combine análise racional com intuição para melhorar a eficácia de sua tomada de decisões.</a:t>
            </a:r>
          </a:p>
          <a:p>
            <a:pPr marL="457200" indent="-457200">
              <a:spcBef>
                <a:spcPct val="50000"/>
              </a:spcBef>
              <a:buFont typeface="Wingdings" panose="05000000000000000000" pitchFamily="2" charset="2"/>
              <a:buAutoNum type="arabicPeriod"/>
            </a:pPr>
            <a:r>
              <a:rPr lang="pt-BR" altLang="en-US" sz="2800" dirty="0">
                <a:solidFill>
                  <a:srgbClr val="FF0000"/>
                </a:solidFill>
                <a:latin typeface="Garamond" panose="02020404030301010803" pitchFamily="18" charset="0"/>
              </a:rPr>
              <a:t>Não suponha que seu estilo de tomada de decisões seja apropriado para todo e qualquer trabalho</a:t>
            </a:r>
            <a:r>
              <a:rPr lang="pt-BR" altLang="en-US" sz="2800" dirty="0">
                <a:latin typeface="Garamond" panose="02020404030301010803" pitchFamily="18" charset="0"/>
              </a:rPr>
              <a:t>.</a:t>
            </a:r>
          </a:p>
          <a:p>
            <a:pPr marL="457200" indent="-457200">
              <a:spcBef>
                <a:spcPct val="50000"/>
              </a:spcBef>
              <a:buFont typeface="Wingdings" panose="05000000000000000000" pitchFamily="2" charset="2"/>
              <a:buAutoNum type="arabicPeriod"/>
            </a:pPr>
            <a:r>
              <a:rPr lang="pt-BR" altLang="en-US" sz="2800" dirty="0">
                <a:latin typeface="Garamond" panose="02020404030301010803" pitchFamily="18" charset="0"/>
                <a:cs typeface="Times New Roman" panose="02020603050405020304" pitchFamily="18" charset="0"/>
              </a:rPr>
              <a:t>Aumente sua criatividade buscando novas soluções para os problemas, vendo-os de maneira diferente e usando analogias.</a:t>
            </a:r>
            <a:r>
              <a:rPr lang="pt-BR" altLang="en-US" sz="2800" dirty="0">
                <a:latin typeface="Garamond" panose="02020404030301010803" pitchFamily="18" charset="0"/>
              </a:rPr>
              <a:t> </a:t>
            </a:r>
            <a:endParaRPr lang="en-US" altLang="en-US" sz="2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t-PT" sz="2800" i="1" dirty="0">
              <a:latin typeface="Garamond" panose="02020404030301010803" pitchFamily="18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 smtClean="0"/>
              <a:t>30-07-202</a:t>
            </a:r>
            <a:r>
              <a:rPr lang="x-none" dirty="0" smtClean="0"/>
              <a:t>4</a:t>
            </a:r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/>
              <a:t>Docente: </a:t>
            </a:r>
            <a:r>
              <a:rPr lang="pt-PT" dirty="0" err="1"/>
              <a:t>Juma</a:t>
            </a:r>
            <a:r>
              <a:rPr lang="pt-PT" dirty="0"/>
              <a:t> </a:t>
            </a:r>
            <a:r>
              <a:rPr lang="pt-PT" dirty="0" err="1"/>
              <a:t>Mussa</a:t>
            </a:r>
            <a:r>
              <a:rPr lang="pt-PT" dirty="0"/>
              <a:t> (MSC</a:t>
            </a:r>
            <a:r>
              <a:rPr lang="pt-PT" dirty="0" smtClean="0"/>
              <a:t>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23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2289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1036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endParaRPr lang="pt-PT" sz="3200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9934"/>
            <a:ext cx="10515600" cy="5167029"/>
          </a:xfrm>
        </p:spPr>
        <p:txBody>
          <a:bodyPr/>
          <a:lstStyle/>
          <a:p>
            <a:pPr marL="0" indent="0">
              <a:buNone/>
            </a:pPr>
            <a:endParaRPr lang="x-none" b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x-none" b="1" dirty="0" smtClean="0">
                <a:latin typeface="Garamond" panose="02020404030301010803" pitchFamily="18" charset="0"/>
              </a:rPr>
              <a:t>Biografia utilizada</a:t>
            </a:r>
          </a:p>
          <a:p>
            <a:pPr marL="0" indent="0">
              <a:buNone/>
            </a:pPr>
            <a:endParaRPr lang="x-none" b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x-none" b="1" dirty="0" smtClean="0">
                <a:latin typeface="Garamond" panose="02020404030301010803" pitchFamily="18" charset="0"/>
              </a:rPr>
              <a:t>ROBBINS, S.P. </a:t>
            </a:r>
            <a:r>
              <a:rPr lang="x-none" b="1" i="1" dirty="0" smtClean="0">
                <a:latin typeface="Garamond" panose="02020404030301010803" pitchFamily="18" charset="0"/>
              </a:rPr>
              <a:t>Comportamento Organizacional.</a:t>
            </a:r>
            <a:r>
              <a:rPr lang="en-US" b="1" i="1" dirty="0" smtClean="0">
                <a:latin typeface="Garamond" panose="02020404030301010803" pitchFamily="18" charset="0"/>
              </a:rPr>
              <a:t> </a:t>
            </a:r>
            <a:r>
              <a:rPr lang="x-none" b="1" i="1" dirty="0" smtClean="0">
                <a:latin typeface="Garamond" panose="02020404030301010803" pitchFamily="18" charset="0"/>
              </a:rPr>
              <a:t>S</a:t>
            </a:r>
            <a:r>
              <a:rPr lang="pt-PT" b="1" i="1" dirty="0" smtClean="0">
                <a:latin typeface="Garamond" panose="02020404030301010803" pitchFamily="18" charset="0"/>
              </a:rPr>
              <a:t>ã</a:t>
            </a:r>
            <a:r>
              <a:rPr lang="x-none" b="1" i="1" dirty="0" smtClean="0">
                <a:latin typeface="Garamond" panose="02020404030301010803" pitchFamily="18" charset="0"/>
              </a:rPr>
              <a:t>o Paulo: Pearson-Prentice Hall. 2009.</a:t>
            </a:r>
          </a:p>
          <a:p>
            <a:pPr marL="0" indent="0">
              <a:buNone/>
            </a:pPr>
            <a:endParaRPr lang="x-none" b="1" i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x-none" i="1" smtClean="0"/>
              <a:t>.</a:t>
            </a:r>
            <a:endParaRPr lang="pt-PT" i="1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 smtClean="0"/>
              <a:t>30-07-202</a:t>
            </a:r>
            <a:r>
              <a:rPr lang="x-none" dirty="0" smtClean="0"/>
              <a:t>4</a:t>
            </a:r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/>
              <a:t>Docente: </a:t>
            </a:r>
            <a:r>
              <a:rPr lang="pt-PT" dirty="0" err="1"/>
              <a:t>Juma</a:t>
            </a:r>
            <a:r>
              <a:rPr lang="pt-PT" dirty="0"/>
              <a:t> </a:t>
            </a:r>
            <a:r>
              <a:rPr lang="pt-PT" dirty="0" err="1"/>
              <a:t>Mussa</a:t>
            </a:r>
            <a:r>
              <a:rPr lang="pt-PT" dirty="0"/>
              <a:t> (MSC</a:t>
            </a:r>
            <a:r>
              <a:rPr lang="pt-PT" dirty="0" smtClean="0"/>
              <a:t>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24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0028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t-PT" sz="3200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603" y="1392072"/>
            <a:ext cx="11067197" cy="510426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x-none" sz="2400" b="0" dirty="0" smtClean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endParaRPr lang="x-none" sz="4800" dirty="0" smtClean="0">
              <a:latin typeface="Kristen ITC" panose="03050502040202030202" pitchFamily="66" charset="0"/>
            </a:endParaRPr>
          </a:p>
          <a:p>
            <a:pPr marL="0" indent="0" algn="ctr">
              <a:buNone/>
            </a:pPr>
            <a:endParaRPr lang="x-none" sz="4800" dirty="0">
              <a:latin typeface="Kristen ITC" panose="03050502040202030202" pitchFamily="66" charset="0"/>
            </a:endParaRPr>
          </a:p>
          <a:p>
            <a:pPr marL="0" indent="0" algn="ctr">
              <a:buNone/>
            </a:pPr>
            <a:endParaRPr lang="x-none" sz="4800" dirty="0" smtClean="0">
              <a:latin typeface="Kristen ITC" panose="03050502040202030202" pitchFamily="66" charset="0"/>
            </a:endParaRPr>
          </a:p>
          <a:p>
            <a:pPr marL="0" indent="0" algn="ctr">
              <a:buNone/>
            </a:pPr>
            <a:r>
              <a:rPr lang="x-none" sz="4800" dirty="0" smtClean="0">
                <a:latin typeface="Kristen ITC" panose="03050502040202030202" pitchFamily="66" charset="0"/>
              </a:rPr>
              <a:t>FIM </a:t>
            </a:r>
            <a:endParaRPr lang="x-none" sz="4800" dirty="0">
              <a:latin typeface="Kristen ITC" panose="03050502040202030202" pitchFamily="66" charset="0"/>
            </a:endParaRPr>
          </a:p>
          <a:p>
            <a:pPr marL="0" indent="0" algn="ctr">
              <a:buNone/>
            </a:pPr>
            <a:endParaRPr lang="pt-PT" sz="2400" b="0" dirty="0">
              <a:latin typeface="Ink Free" panose="03080402000500000000" pitchFamily="66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25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1487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sz="2800" b="1" spc="0" dirty="0" smtClean="0">
                <a:solidFill>
                  <a:srgbClr val="292934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Aula 5 </a:t>
            </a:r>
            <a:r>
              <a:rPr lang="x-none" sz="3100" b="1" spc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Percep</a:t>
            </a:r>
            <a:r>
              <a:rPr lang="pt-PT" sz="3200" dirty="0" err="1" smtClean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çã</a:t>
            </a:r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o e Tomada de Decis</a:t>
            </a:r>
            <a:r>
              <a:rPr lang="pt-PT" sz="3200" dirty="0" smtClean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ã</a:t>
            </a:r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o</a:t>
            </a:r>
            <a:endParaRPr lang="pt-PT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104" y="1600199"/>
            <a:ext cx="11248102" cy="5154561"/>
          </a:xfrm>
        </p:spPr>
        <p:txBody>
          <a:bodyPr>
            <a:normAutofit fontScale="25000" lnSpcReduction="20000"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x-none" sz="9600" b="1" dirty="0" smtClean="0">
                <a:solidFill>
                  <a:srgbClr val="00B050"/>
                </a:solidFill>
                <a:latin typeface="Garamond" panose="02020404030301010803" pitchFamily="18" charset="0"/>
              </a:rPr>
              <a:t>Objectivo </a:t>
            </a:r>
            <a:r>
              <a:rPr lang="x-none" sz="9600" b="1" dirty="0">
                <a:solidFill>
                  <a:srgbClr val="00B050"/>
                </a:solidFill>
                <a:latin typeface="Garamond" panose="02020404030301010803" pitchFamily="18" charset="0"/>
              </a:rPr>
              <a:t>da aula</a:t>
            </a:r>
            <a:r>
              <a:rPr lang="x-none" sz="9600" b="1" dirty="0" smtClean="0">
                <a:solidFill>
                  <a:srgbClr val="00B050"/>
                </a:solidFill>
                <a:latin typeface="Garamond" panose="02020404030301010803" pitchFamily="18" charset="0"/>
              </a:rPr>
              <a:t>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x-none" sz="9600" b="1" dirty="0" smtClean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marL="457200" indent="-457200">
              <a:lnSpc>
                <a:spcPct val="110000"/>
              </a:lnSpc>
              <a:buClr>
                <a:srgbClr val="CC6600"/>
              </a:buClr>
              <a:buFont typeface="Wingdings" panose="05000000000000000000" pitchFamily="2" charset="2"/>
              <a:buAutoNum type="arabicPeriod"/>
            </a:pP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Explicar </a:t>
            </a: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como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duas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pessoas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vêem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 a mesma </a:t>
            </a: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coisa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 e a </a:t>
            </a: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interpretam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 de </a:t>
            </a: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maneira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diferente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.</a:t>
            </a:r>
          </a:p>
          <a:p>
            <a:pPr marL="457200" indent="-457200">
              <a:lnSpc>
                <a:spcPct val="110000"/>
              </a:lnSpc>
              <a:buClr>
                <a:srgbClr val="CC6600"/>
              </a:buClr>
              <a:buFont typeface="Wingdings" panose="05000000000000000000" pitchFamily="2" charset="2"/>
              <a:buAutoNum type="arabicPeriod"/>
            </a:pP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Citar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os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três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determinantes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 da </a:t>
            </a: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atribuição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.</a:t>
            </a:r>
          </a:p>
          <a:p>
            <a:pPr marL="457200" indent="-457200">
              <a:lnSpc>
                <a:spcPct val="110000"/>
              </a:lnSpc>
              <a:buClr>
                <a:srgbClr val="CC6600"/>
              </a:buClr>
              <a:buFont typeface="Wingdings" panose="05000000000000000000" pitchFamily="2" charset="2"/>
              <a:buAutoNum type="arabicPeriod"/>
            </a:pP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Descrever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como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 as </a:t>
            </a: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simplificações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podem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ajudar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ou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prejudicar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nossa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 forma de </a:t>
            </a: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julgar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os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 outros.</a:t>
            </a:r>
          </a:p>
          <a:p>
            <a:pPr marL="457200" indent="-457200">
              <a:lnSpc>
                <a:spcPct val="110000"/>
              </a:lnSpc>
              <a:buClr>
                <a:srgbClr val="CC6600"/>
              </a:buClr>
              <a:buFont typeface="Wingdings" panose="05000000000000000000" pitchFamily="2" charset="2"/>
              <a:buAutoNum type="arabicPeriod"/>
            </a:pP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Explicar </a:t>
            </a: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como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 a </a:t>
            </a: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percepção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US" altLang="en-US" sz="9600" dirty="0" err="1" smtClean="0">
                <a:solidFill>
                  <a:srgbClr val="000000"/>
                </a:solidFill>
                <a:latin typeface="Garamond" panose="02020404030301010803" pitchFamily="18" charset="0"/>
              </a:rPr>
              <a:t>afe</a:t>
            </a:r>
            <a:r>
              <a:rPr lang="x-none" altLang="en-US" sz="9600" dirty="0" smtClean="0">
                <a:solidFill>
                  <a:srgbClr val="000000"/>
                </a:solidFill>
                <a:latin typeface="Garamond" panose="02020404030301010803" pitchFamily="18" charset="0"/>
              </a:rPr>
              <a:t>c</a:t>
            </a:r>
            <a:r>
              <a:rPr lang="en-US" altLang="en-US" sz="9600" dirty="0" smtClean="0">
                <a:solidFill>
                  <a:srgbClr val="000000"/>
                </a:solidFill>
                <a:latin typeface="Garamond" panose="02020404030301010803" pitchFamily="18" charset="0"/>
              </a:rPr>
              <a:t>ta 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o </a:t>
            </a: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processo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 de </a:t>
            </a: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tomada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 de </a:t>
            </a: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decisão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.</a:t>
            </a:r>
          </a:p>
          <a:p>
            <a:pPr marL="457200" indent="-457200">
              <a:lnSpc>
                <a:spcPct val="110000"/>
              </a:lnSpc>
              <a:buClr>
                <a:srgbClr val="CC6600"/>
              </a:buClr>
              <a:buFont typeface="Wingdings" panose="05000000000000000000" pitchFamily="2" charset="2"/>
              <a:buAutoNum type="arabicPeriod"/>
            </a:pP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Citar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os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seis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passos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 do </a:t>
            </a: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modelo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 de </a:t>
            </a: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tomada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 de </a:t>
            </a: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decisões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racionais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.</a:t>
            </a:r>
          </a:p>
          <a:p>
            <a:pPr marL="457200" indent="-457200">
              <a:lnSpc>
                <a:spcPct val="110000"/>
              </a:lnSpc>
              <a:buClr>
                <a:srgbClr val="CC6600"/>
              </a:buClr>
              <a:buFont typeface="Wingdings" panose="05000000000000000000" pitchFamily="2" charset="2"/>
              <a:buAutoNum type="arabicPeriod"/>
            </a:pP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Descrever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 as </a:t>
            </a:r>
            <a:r>
              <a:rPr lang="en-US" altLang="en-US" sz="9600" dirty="0" smtClean="0">
                <a:solidFill>
                  <a:srgbClr val="000000"/>
                </a:solidFill>
                <a:latin typeface="Garamond" panose="02020404030301010803" pitchFamily="18" charset="0"/>
              </a:rPr>
              <a:t>a</a:t>
            </a:r>
            <a:r>
              <a:rPr lang="x-none" altLang="en-US" sz="9600" dirty="0" smtClean="0">
                <a:solidFill>
                  <a:srgbClr val="000000"/>
                </a:solidFill>
                <a:latin typeface="Garamond" panose="02020404030301010803" pitchFamily="18" charset="0"/>
              </a:rPr>
              <a:t>c</a:t>
            </a:r>
            <a:r>
              <a:rPr lang="en-US" altLang="en-US" sz="9600" dirty="0" err="1" smtClean="0">
                <a:solidFill>
                  <a:srgbClr val="000000"/>
                </a:solidFill>
                <a:latin typeface="Garamond" panose="02020404030301010803" pitchFamily="18" charset="0"/>
              </a:rPr>
              <a:t>ções</a:t>
            </a:r>
            <a:r>
              <a:rPr lang="en-US" altLang="en-US" sz="9600" dirty="0" smtClean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do </a:t>
            </a: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tomador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 de </a:t>
            </a: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decisões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estritamente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racional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.</a:t>
            </a:r>
          </a:p>
          <a:p>
            <a:pPr marL="457200" indent="-457200">
              <a:lnSpc>
                <a:spcPct val="110000"/>
              </a:lnSpc>
              <a:buClr>
                <a:srgbClr val="CC6600"/>
              </a:buClr>
              <a:buFont typeface="Wingdings" panose="05000000000000000000" pitchFamily="2" charset="2"/>
              <a:buAutoNum type="arabicPeriod"/>
            </a:pP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Listar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 e </a:t>
            </a: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explicar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oito</a:t>
            </a:r>
            <a:r>
              <a:rPr lang="en-US" altLang="en-US" sz="9600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US" altLang="en-US" sz="9600" dirty="0" err="1">
                <a:solidFill>
                  <a:srgbClr val="FF0000"/>
                </a:solidFill>
                <a:latin typeface="Garamond" panose="02020404030301010803" pitchFamily="18" charset="0"/>
              </a:rPr>
              <a:t>vieses</a:t>
            </a:r>
            <a:r>
              <a:rPr lang="en-US" altLang="en-US" sz="9600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ou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erros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comuns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 de </a:t>
            </a: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decisão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.</a:t>
            </a:r>
          </a:p>
          <a:p>
            <a:pPr marL="457200" indent="-457200">
              <a:lnSpc>
                <a:spcPct val="110000"/>
              </a:lnSpc>
              <a:buClr>
                <a:srgbClr val="CC6600"/>
              </a:buClr>
              <a:buFont typeface="Wingdings" panose="05000000000000000000" pitchFamily="2" charset="2"/>
              <a:buAutoNum type="arabicPeriod"/>
            </a:pP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Identificar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 as </a:t>
            </a: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condições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em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 que </a:t>
            </a: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os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indivíduos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têm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mais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probabilidade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 de </a:t>
            </a: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usar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 a </a:t>
            </a: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intuição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na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tomada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 de </a:t>
            </a: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decisões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.</a:t>
            </a:r>
          </a:p>
          <a:p>
            <a:pPr marL="457200" indent="-457200">
              <a:lnSpc>
                <a:spcPct val="110000"/>
              </a:lnSpc>
              <a:buClr>
                <a:srgbClr val="CC6600"/>
              </a:buClr>
              <a:buFont typeface="Wingdings" panose="05000000000000000000" pitchFamily="2" charset="2"/>
              <a:buAutoNum type="arabicPeriod"/>
            </a:pPr>
            <a:r>
              <a:rPr lang="en-US" altLang="en-US" sz="9600" dirty="0" err="1" smtClean="0">
                <a:solidFill>
                  <a:srgbClr val="000000"/>
                </a:solidFill>
                <a:latin typeface="Garamond" panose="02020404030301010803" pitchFamily="18" charset="0"/>
              </a:rPr>
              <a:t>Comparar</a:t>
            </a:r>
            <a:r>
              <a:rPr lang="en-US" altLang="en-US" sz="9600" dirty="0" smtClean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os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três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critérios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éticos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 para a </a:t>
            </a: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tomada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 de </a:t>
            </a:r>
            <a:r>
              <a:rPr lang="en-US" altLang="en-US" sz="9600" dirty="0" err="1">
                <a:solidFill>
                  <a:srgbClr val="000000"/>
                </a:solidFill>
                <a:latin typeface="Garamond" panose="02020404030301010803" pitchFamily="18" charset="0"/>
              </a:rPr>
              <a:t>decisões</a:t>
            </a:r>
            <a:r>
              <a:rPr lang="en-US" altLang="en-US" sz="9600" dirty="0">
                <a:solidFill>
                  <a:srgbClr val="000000"/>
                </a:solidFill>
                <a:latin typeface="Garamond" panose="02020404030301010803" pitchFamily="18" charset="0"/>
              </a:rPr>
              <a:t>.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pt-PT" altLang="pt-PT" sz="8000" b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x-none" altLang="pt-PT" sz="9600" dirty="0" smtClean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x-none" altLang="pt-PT" sz="9600" dirty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x-none" altLang="pt-PT" sz="7400" dirty="0" smtClean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x-none" altLang="pt-PT" sz="7400" dirty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x-none" altLang="pt-PT" sz="7400" dirty="0" smtClean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x-none" altLang="pt-PT" sz="7400" dirty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x-none" altLang="pt-PT" sz="7400" dirty="0" smtClean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x-none" altLang="pt-PT" sz="7400" dirty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x-none" altLang="pt-PT" sz="7400" dirty="0" smtClean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x-none" altLang="pt-PT" sz="7400" dirty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x-none" altLang="pt-PT" sz="7400" dirty="0" smtClean="0">
              <a:latin typeface="Garamond" panose="02020404030301010803" pitchFamily="18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en-US" altLang="pt-PT" sz="7400" dirty="0">
              <a:latin typeface="Garamond" panose="02020404030301010803" pitchFamily="18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x-none" sz="7400" b="1" dirty="0" smtClean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marL="514350" indent="-514350" algn="just">
              <a:lnSpc>
                <a:spcPct val="200000"/>
              </a:lnSpc>
              <a:buFont typeface="+mj-lt"/>
              <a:buAutoNum type="arabicPeriod"/>
              <a:defRPr/>
            </a:pPr>
            <a:endParaRPr lang="x-none" sz="7400" dirty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 marL="0" indent="0">
              <a:buClr>
                <a:schemeClr val="tx1"/>
              </a:buClr>
              <a:buNone/>
              <a:defRPr/>
            </a:pPr>
            <a:endParaRPr lang="x-none" sz="5100" dirty="0">
              <a:latin typeface="Garamond" panose="02020404030301010803" pitchFamily="18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endParaRPr lang="x-none" sz="2800" dirty="0" smtClean="0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r>
              <a:rPr lang="x-none" sz="2800" dirty="0" smtClean="0"/>
              <a:t> 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endParaRPr lang="pt-PT" sz="2800" dirty="0"/>
          </a:p>
          <a:p>
            <a:pPr marL="0" indent="0">
              <a:buNone/>
            </a:pPr>
            <a:endParaRPr lang="pt-PT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 smtClean="0"/>
              <a:t>30-07-202</a:t>
            </a:r>
            <a:r>
              <a:rPr lang="x-none" dirty="0" smtClean="0"/>
              <a:t>4</a:t>
            </a:r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Docente: </a:t>
            </a:r>
            <a:r>
              <a:rPr lang="pt-PT" dirty="0" err="1" smtClean="0"/>
              <a:t>Juma</a:t>
            </a:r>
            <a:r>
              <a:rPr lang="pt-PT" dirty="0" smtClean="0"/>
              <a:t> </a:t>
            </a:r>
            <a:r>
              <a:rPr lang="pt-PT" dirty="0" err="1" smtClean="0"/>
              <a:t>Mussa</a:t>
            </a:r>
            <a:r>
              <a:rPr lang="pt-PT" dirty="0" smtClean="0"/>
              <a:t> (MSC)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699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x-none" dirty="0" smtClean="0"/>
              <a:t/>
            </a:r>
            <a:br>
              <a:rPr lang="x-none" dirty="0" smtClean="0"/>
            </a:br>
            <a:r>
              <a:rPr lang="x-none" dirty="0" smtClean="0">
                <a:solidFill>
                  <a:schemeClr val="tx1"/>
                </a:solidFill>
              </a:rPr>
              <a:t>1. O que </a:t>
            </a:r>
            <a:r>
              <a:rPr lang="pt-PT" dirty="0" smtClean="0">
                <a:solidFill>
                  <a:schemeClr val="tx1"/>
                </a:solidFill>
              </a:rPr>
              <a:t>é</a:t>
            </a:r>
            <a:r>
              <a:rPr lang="x-none" dirty="0" smtClean="0">
                <a:solidFill>
                  <a:schemeClr val="tx1"/>
                </a:solidFill>
              </a:rPr>
              <a:t> Percep</a:t>
            </a:r>
            <a:r>
              <a:rPr lang="pt-PT" dirty="0" err="1" smtClean="0">
                <a:solidFill>
                  <a:schemeClr val="tx1"/>
                </a:solidFill>
              </a:rPr>
              <a:t>çã</a:t>
            </a:r>
            <a:r>
              <a:rPr lang="x-none" dirty="0" smtClean="0">
                <a:solidFill>
                  <a:schemeClr val="tx1"/>
                </a:solidFill>
              </a:rPr>
              <a:t>o ?</a:t>
            </a:r>
            <a:br>
              <a:rPr lang="x-none" dirty="0" smtClean="0">
                <a:solidFill>
                  <a:schemeClr val="tx1"/>
                </a:solidFill>
              </a:rPr>
            </a:br>
            <a:endParaRPr lang="pt-PT" sz="3600" dirty="0">
              <a:solidFill>
                <a:schemeClr val="tx1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5845"/>
            <a:ext cx="10972800" cy="5061155"/>
          </a:xfrm>
        </p:spPr>
        <p:txBody>
          <a:bodyPr>
            <a:normAutofit/>
          </a:bodyPr>
          <a:lstStyle/>
          <a:p>
            <a:pPr marL="0" indent="0">
              <a:spcBef>
                <a:spcPct val="50000"/>
              </a:spcBef>
              <a:buNone/>
            </a:pPr>
            <a:endParaRPr lang="x-none" altLang="pt-PT" sz="3200" b="1" dirty="0" smtClean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x-none" altLang="pt-PT" sz="3200" b="1" dirty="0" smtClean="0">
                <a:solidFill>
                  <a:srgbClr val="00B050"/>
                </a:solidFill>
                <a:latin typeface="Garamond" panose="02020404030301010803" pitchFamily="18" charset="0"/>
              </a:rPr>
              <a:t>1. </a:t>
            </a:r>
            <a:r>
              <a:rPr lang="x-none" sz="3200" dirty="0">
                <a:solidFill>
                  <a:srgbClr val="00B050"/>
                </a:solidFill>
                <a:latin typeface="Garamond" panose="02020404030301010803" pitchFamily="18" charset="0"/>
              </a:rPr>
              <a:t>O que </a:t>
            </a:r>
            <a:r>
              <a:rPr lang="pt-PT" sz="3200" dirty="0">
                <a:solidFill>
                  <a:srgbClr val="00B050"/>
                </a:solidFill>
                <a:latin typeface="Garamond" panose="02020404030301010803" pitchFamily="18" charset="0"/>
              </a:rPr>
              <a:t>é</a:t>
            </a:r>
            <a:r>
              <a:rPr lang="x-none" sz="3200" dirty="0">
                <a:solidFill>
                  <a:srgbClr val="00B050"/>
                </a:solidFill>
                <a:latin typeface="Garamond" panose="02020404030301010803" pitchFamily="18" charset="0"/>
              </a:rPr>
              <a:t> Percep</a:t>
            </a:r>
            <a:r>
              <a:rPr lang="pt-PT" sz="3200" dirty="0" err="1">
                <a:solidFill>
                  <a:srgbClr val="00B050"/>
                </a:solidFill>
                <a:latin typeface="Garamond" panose="02020404030301010803" pitchFamily="18" charset="0"/>
              </a:rPr>
              <a:t>çã</a:t>
            </a:r>
            <a:r>
              <a:rPr lang="x-none" sz="3200" dirty="0" smtClean="0">
                <a:solidFill>
                  <a:srgbClr val="00B050"/>
                </a:solidFill>
                <a:latin typeface="Garamond" panose="02020404030301010803" pitchFamily="18" charset="0"/>
              </a:rPr>
              <a:t>o?</a:t>
            </a:r>
          </a:p>
          <a:p>
            <a:pPr marL="0" indent="0" algn="just">
              <a:spcBef>
                <a:spcPct val="50000"/>
              </a:spcBef>
              <a:buNone/>
            </a:pPr>
            <a:r>
              <a:rPr lang="pt-PT" altLang="en-US" sz="2800" b="1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Percepção</a:t>
            </a:r>
            <a:r>
              <a:rPr lang="pt-BR" altLang="en-US" sz="2800" b="1" dirty="0" smtClean="0">
                <a:latin typeface="Garamond" panose="02020404030301010803" pitchFamily="18" charset="0"/>
              </a:rPr>
              <a:t> </a:t>
            </a:r>
            <a:r>
              <a:rPr lang="x-none" altLang="en-US" sz="2800" b="1" dirty="0" smtClean="0">
                <a:latin typeface="Garamond" panose="02020404030301010803" pitchFamily="18" charset="0"/>
              </a:rPr>
              <a:t>- </a:t>
            </a:r>
            <a:r>
              <a:rPr lang="x-none" altLang="en-US" sz="2800" dirty="0">
                <a:latin typeface="Garamond" panose="02020404030301010803" pitchFamily="18" charset="0"/>
                <a:cs typeface="Arial" panose="020B0604020202020204" pitchFamily="34" charset="0"/>
              </a:rPr>
              <a:t>p</a:t>
            </a:r>
            <a:r>
              <a:rPr lang="pt-PT" altLang="en-US" sz="2800" dirty="0" err="1" smtClean="0">
                <a:latin typeface="Garamond" panose="02020404030301010803" pitchFamily="18" charset="0"/>
                <a:cs typeface="Arial" panose="020B0604020202020204" pitchFamily="34" charset="0"/>
              </a:rPr>
              <a:t>rocesso</a:t>
            </a:r>
            <a:r>
              <a:rPr lang="pt-PT" altLang="en-US" sz="2800" dirty="0" smtClean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  <a:r>
              <a:rPr lang="pt-PT" altLang="en-US" sz="2800" dirty="0" err="1">
                <a:latin typeface="Garamond" panose="02020404030301010803" pitchFamily="18" charset="0"/>
                <a:cs typeface="Arial" panose="020B0604020202020204" pitchFamily="34" charset="0"/>
              </a:rPr>
              <a:t>pelo</a:t>
            </a:r>
            <a:r>
              <a:rPr lang="pt-PT" altLang="en-US" sz="2800" dirty="0">
                <a:latin typeface="Garamond" panose="02020404030301010803" pitchFamily="18" charset="0"/>
                <a:cs typeface="Arial" panose="020B0604020202020204" pitchFamily="34" charset="0"/>
              </a:rPr>
              <a:t> qual os indivíduos </a:t>
            </a:r>
            <a:r>
              <a:rPr lang="pt-PT" altLang="en-US" sz="2800" b="1" dirty="0">
                <a:latin typeface="Garamond" panose="02020404030301010803" pitchFamily="18" charset="0"/>
                <a:cs typeface="Arial" panose="020B0604020202020204" pitchFamily="34" charset="0"/>
              </a:rPr>
              <a:t>organizam e interpretam suas impressões </a:t>
            </a:r>
            <a:r>
              <a:rPr lang="pt-PT" altLang="en-US" sz="2800" dirty="0">
                <a:latin typeface="Garamond" panose="02020404030301010803" pitchFamily="18" charset="0"/>
                <a:cs typeface="Arial" panose="020B0604020202020204" pitchFamily="34" charset="0"/>
              </a:rPr>
              <a:t>sensoriais com a finalidade de dar sentido ao seu ambiente.</a:t>
            </a:r>
            <a:r>
              <a:rPr lang="pt-BR" altLang="en-US" sz="2800" dirty="0">
                <a:latin typeface="Garamond" panose="02020404030301010803" pitchFamily="18" charset="0"/>
              </a:rPr>
              <a:t> </a:t>
            </a:r>
            <a:endParaRPr lang="x-none" altLang="en-US" sz="2800" dirty="0" smtClean="0">
              <a:latin typeface="Garamond" panose="02020404030301010803" pitchFamily="18" charset="0"/>
            </a:endParaRPr>
          </a:p>
          <a:p>
            <a:pPr marL="0" indent="0" algn="just">
              <a:spcBef>
                <a:spcPct val="50000"/>
              </a:spcBef>
              <a:buNone/>
              <a:defRPr/>
            </a:pPr>
            <a:r>
              <a:rPr lang="en-US" sz="2800" dirty="0">
                <a:latin typeface="Garamond" panose="02020404030301010803" pitchFamily="18" charset="0"/>
              </a:rPr>
              <a:t>O </a:t>
            </a:r>
            <a:r>
              <a:rPr lang="en-US" sz="2800" dirty="0" err="1">
                <a:latin typeface="Garamond" panose="02020404030301010803" pitchFamily="18" charset="0"/>
              </a:rPr>
              <a:t>comportamento</a:t>
            </a:r>
            <a:r>
              <a:rPr lang="en-US" sz="2800" dirty="0">
                <a:latin typeface="Garamond" panose="02020404030301010803" pitchFamily="18" charset="0"/>
              </a:rPr>
              <a:t> das </a:t>
            </a:r>
            <a:r>
              <a:rPr lang="en-US" sz="2800" dirty="0" err="1">
                <a:latin typeface="Garamond" panose="02020404030301010803" pitchFamily="18" charset="0"/>
              </a:rPr>
              <a:t>pessoas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baseia</a:t>
            </a:r>
            <a:r>
              <a:rPr lang="en-US" sz="2800" dirty="0">
                <a:latin typeface="Garamond" panose="02020404030301010803" pitchFamily="18" charset="0"/>
              </a:rPr>
              <a:t>-se </a:t>
            </a:r>
            <a:r>
              <a:rPr lang="en-US" sz="2800" dirty="0" err="1">
                <a:latin typeface="Garamond" panose="02020404030301010803" pitchFamily="18" charset="0"/>
              </a:rPr>
              <a:t>em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sua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percepção</a:t>
            </a:r>
            <a:r>
              <a:rPr lang="en-US" sz="2800" dirty="0">
                <a:latin typeface="Garamond" panose="02020404030301010803" pitchFamily="18" charset="0"/>
              </a:rPr>
              <a:t> da </a:t>
            </a:r>
            <a:r>
              <a:rPr lang="en-US" sz="2800" dirty="0" err="1">
                <a:latin typeface="Garamond" panose="02020404030301010803" pitchFamily="18" charset="0"/>
              </a:rPr>
              <a:t>realidade</a:t>
            </a:r>
            <a:r>
              <a:rPr lang="en-US" sz="2800" dirty="0">
                <a:latin typeface="Garamond" panose="02020404030301010803" pitchFamily="18" charset="0"/>
              </a:rPr>
              <a:t>, </a:t>
            </a:r>
            <a:r>
              <a:rPr lang="en-US" sz="2800" dirty="0" err="1">
                <a:latin typeface="Garamond" panose="02020404030301010803" pitchFamily="18" charset="0"/>
              </a:rPr>
              <a:t>não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na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realidade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em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si</a:t>
            </a:r>
            <a:r>
              <a:rPr lang="en-US" sz="2800" dirty="0">
                <a:latin typeface="Garamond" panose="02020404030301010803" pitchFamily="18" charset="0"/>
              </a:rPr>
              <a:t>.</a:t>
            </a:r>
            <a:endParaRPr lang="en-US" sz="2800" i="1" dirty="0">
              <a:effectLst>
                <a:outerShdw blurRad="38100" dist="38100" dir="2700000" algn="tl">
                  <a:srgbClr val="C0C0C0"/>
                </a:outerShdw>
              </a:effectLst>
              <a:latin typeface="Garamond" panose="02020404030301010803" pitchFamily="18" charset="0"/>
            </a:endParaRPr>
          </a:p>
          <a:p>
            <a:pPr marL="0" indent="0" algn="just">
              <a:spcBef>
                <a:spcPct val="50000"/>
              </a:spcBef>
              <a:buNone/>
              <a:defRPr/>
            </a:pPr>
            <a:r>
              <a:rPr lang="en-US" sz="2800" dirty="0">
                <a:latin typeface="Garamond" panose="02020404030301010803" pitchFamily="18" charset="0"/>
              </a:rPr>
              <a:t>O </a:t>
            </a:r>
            <a:r>
              <a:rPr lang="en-US" sz="2800" dirty="0" err="1">
                <a:latin typeface="Garamond" panose="02020404030301010803" pitchFamily="18" charset="0"/>
              </a:rPr>
              <a:t>mundo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importante</a:t>
            </a:r>
            <a:r>
              <a:rPr lang="en-US" sz="2800" dirty="0">
                <a:latin typeface="Garamond" panose="02020404030301010803" pitchFamily="18" charset="0"/>
              </a:rPr>
              <a:t> para o </a:t>
            </a:r>
            <a:r>
              <a:rPr lang="en-US" sz="2800" dirty="0" err="1">
                <a:latin typeface="Garamond" panose="02020404030301010803" pitchFamily="18" charset="0"/>
              </a:rPr>
              <a:t>comportamento</a:t>
            </a:r>
            <a:r>
              <a:rPr lang="en-US" sz="2800" dirty="0">
                <a:latin typeface="Garamond" panose="02020404030301010803" pitchFamily="18" charset="0"/>
              </a:rPr>
              <a:t> é o </a:t>
            </a:r>
            <a:r>
              <a:rPr lang="en-US" sz="2800" dirty="0" err="1">
                <a:latin typeface="Garamond" panose="02020404030301010803" pitchFamily="18" charset="0"/>
              </a:rPr>
              <a:t>mundo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na</a:t>
            </a:r>
            <a:r>
              <a:rPr lang="en-US" sz="2800" dirty="0">
                <a:latin typeface="Garamond" panose="02020404030301010803" pitchFamily="18" charset="0"/>
              </a:rPr>
              <a:t> forma </a:t>
            </a:r>
            <a:r>
              <a:rPr lang="en-US" sz="2800" dirty="0" err="1">
                <a:latin typeface="Garamond" panose="02020404030301010803" pitchFamily="18" charset="0"/>
              </a:rPr>
              <a:t>em</a:t>
            </a:r>
            <a:r>
              <a:rPr lang="en-US" sz="2800" dirty="0">
                <a:latin typeface="Garamond" panose="02020404030301010803" pitchFamily="18" charset="0"/>
              </a:rPr>
              <a:t> que é </a:t>
            </a:r>
            <a:r>
              <a:rPr lang="en-US" sz="2800" dirty="0" err="1">
                <a:latin typeface="Garamond" panose="02020404030301010803" pitchFamily="18" charset="0"/>
              </a:rPr>
              <a:t>percebido</a:t>
            </a:r>
            <a:r>
              <a:rPr lang="en-US" sz="2800" dirty="0">
                <a:latin typeface="Garamond" panose="02020404030301010803" pitchFamily="18" charset="0"/>
              </a:rPr>
              <a:t>.</a:t>
            </a: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  <a:latin typeface="Garamond" panose="02020404030301010803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endParaRPr lang="en-US" altLang="en-US" sz="3200" dirty="0"/>
          </a:p>
          <a:p>
            <a:pPr marL="0" indent="0">
              <a:buNone/>
              <a:defRPr/>
            </a:pPr>
            <a:endParaRPr lang="x-none" altLang="pt-PT" sz="3200" b="1" dirty="0" smtClean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sz="2800" b="1" dirty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sz="2800" b="1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sz="2800" b="1" dirty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sz="2800" b="1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sz="2800" b="1" dirty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sz="2800" b="1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sz="2800" b="1" dirty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sz="2800" b="1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sz="2800" b="1" dirty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sz="2800" b="1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sz="2800" b="1" dirty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sz="2800" b="1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sz="2800" b="1" dirty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sz="2800" b="1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sz="2800" b="1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altLang="pt-PT" sz="2800" b="1" dirty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altLang="pt-PT" sz="2800" b="1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altLang="pt-PT" sz="2800" b="1" dirty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altLang="pt-PT" sz="2800" b="1" dirty="0" smtClean="0">
              <a:latin typeface="Garamond" panose="02020404030301010803" pitchFamily="18" charset="0"/>
            </a:endParaRPr>
          </a:p>
          <a:p>
            <a:pPr marL="742950" indent="-742950">
              <a:buAutoNum type="arabicPeriod"/>
              <a:defRPr/>
            </a:pPr>
            <a:endParaRPr lang="x-none" altLang="pt-PT" sz="3800" b="1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t-PT" sz="2800" b="0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en-US" sz="2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t-PT" sz="2800" dirty="0">
              <a:latin typeface="Garamond" panose="02020404030301010803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3540"/>
            <a:ext cx="3860800" cy="329184"/>
          </a:xfrm>
        </p:spPr>
        <p:txBody>
          <a:bodyPr/>
          <a:lstStyle/>
          <a:p>
            <a:r>
              <a:rPr lang="pt-PT" dirty="0" smtClean="0"/>
              <a:t>30-07-202</a:t>
            </a:r>
            <a:r>
              <a:rPr lang="x-none" dirty="0" smtClean="0"/>
              <a:t>4</a:t>
            </a:r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/>
              <a:t>Docente: </a:t>
            </a:r>
            <a:r>
              <a:rPr lang="pt-PT" dirty="0" err="1"/>
              <a:t>Juma</a:t>
            </a:r>
            <a:r>
              <a:rPr lang="pt-PT" dirty="0"/>
              <a:t> </a:t>
            </a:r>
            <a:r>
              <a:rPr lang="pt-PT" dirty="0" err="1"/>
              <a:t>Mussa</a:t>
            </a:r>
            <a:r>
              <a:rPr lang="pt-PT" dirty="0"/>
              <a:t> (MSC</a:t>
            </a:r>
            <a:r>
              <a:rPr lang="pt-PT" dirty="0" smtClean="0"/>
              <a:t>)</a:t>
            </a:r>
            <a:r>
              <a:rPr lang="x-none" dirty="0" smtClean="0"/>
              <a:t> e Diogo Mutemba  (MBA)</a:t>
            </a:r>
            <a:endParaRPr lang="pt-P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3758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/>
            </a:r>
            <a:b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</a:br>
            <a: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>
                <a:solidFill>
                  <a:schemeClr val="tx1"/>
                </a:solidFill>
              </a:rPr>
              <a:t>2</a:t>
            </a:r>
            <a:r>
              <a:rPr lang="x-none" sz="3200" dirty="0" smtClean="0">
                <a:solidFill>
                  <a:schemeClr val="tx1"/>
                </a:solidFill>
              </a:rPr>
              <a:t>. Factores que influenciam a percep</a:t>
            </a:r>
            <a:r>
              <a:rPr lang="pt-PT" sz="3200" dirty="0" err="1" smtClean="0">
                <a:solidFill>
                  <a:schemeClr val="tx1"/>
                </a:solidFill>
              </a:rPr>
              <a:t>çã</a:t>
            </a:r>
            <a:r>
              <a:rPr lang="x-none" sz="3200" dirty="0" smtClean="0">
                <a:solidFill>
                  <a:schemeClr val="tx1"/>
                </a:solidFill>
              </a:rPr>
              <a:t>o</a:t>
            </a:r>
            <a:r>
              <a:rPr lang="pt-PT" sz="36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36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6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6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sz="31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31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44444"/>
            <a:ext cx="109728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x-none" altLang="pt-PT" b="1" dirty="0" smtClean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x-none" altLang="pt-PT" sz="2800" b="1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x-none" altLang="pt-PT" sz="2800" b="1" dirty="0" smtClean="0">
              <a:latin typeface="Garamond" panose="02020404030301010803" pitchFamily="18" charset="0"/>
            </a:endParaRP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endParaRPr lang="pt-PT" altLang="pt-PT" sz="3200" b="1" dirty="0"/>
          </a:p>
          <a:p>
            <a:pPr marL="0" indent="0">
              <a:buNone/>
            </a:pPr>
            <a:endParaRPr lang="x-none" sz="3200" b="1" dirty="0" smtClean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t-PT" sz="32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 smtClean="0"/>
              <a:t>30-07-20</a:t>
            </a:r>
            <a:r>
              <a:rPr lang="x-none" dirty="0" smtClean="0"/>
              <a:t>24</a:t>
            </a:r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Docente: </a:t>
            </a:r>
            <a:r>
              <a:rPr lang="pt-PT" dirty="0" err="1" smtClean="0"/>
              <a:t>Juma</a:t>
            </a:r>
            <a:r>
              <a:rPr lang="pt-PT" dirty="0" smtClean="0"/>
              <a:t> </a:t>
            </a:r>
            <a:r>
              <a:rPr lang="pt-PT" dirty="0" err="1" smtClean="0"/>
              <a:t>Mussa</a:t>
            </a:r>
            <a:r>
              <a:rPr lang="pt-PT" dirty="0" smtClean="0"/>
              <a:t> (MSC)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5</a:t>
            </a:fld>
            <a:endParaRPr lang="pt-PT"/>
          </a:p>
        </p:txBody>
      </p:sp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577" y="1535060"/>
            <a:ext cx="8186737" cy="5095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504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8928"/>
            <a:ext cx="10515600" cy="693175"/>
          </a:xfrm>
        </p:spPr>
        <p:txBody>
          <a:bodyPr>
            <a:noAutofit/>
          </a:bodyPr>
          <a:lstStyle/>
          <a:p>
            <a: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28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28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28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28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3.</a:t>
            </a:r>
            <a:r>
              <a:rPr lang="pt-PT" altLang="en-US" sz="3200" dirty="0">
                <a:solidFill>
                  <a:schemeClr val="tx1"/>
                </a:solidFill>
                <a:cs typeface="Times New Roman" panose="02020603050405020304" pitchFamily="18" charset="0"/>
              </a:rPr>
              <a:t> Teoria da atribuição</a:t>
            </a:r>
            <a:r>
              <a:rPr lang="pt-BR" altLang="en-US" sz="3200" dirty="0">
                <a:solidFill>
                  <a:schemeClr val="tx1"/>
                </a:solidFill>
              </a:rPr>
              <a:t> </a:t>
            </a:r>
            <a:r>
              <a:rPr lang="en-US" altLang="en-US" sz="3200" dirty="0"/>
              <a:t/>
            </a:r>
            <a:br>
              <a:rPr lang="en-US" altLang="en-US" sz="3200" dirty="0"/>
            </a:br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x-none" altLang="pt-PT" sz="3200" dirty="0" smtClean="0">
                <a:latin typeface="Garamond" panose="02020404030301010803" pitchFamily="18" charset="0"/>
              </a:rPr>
              <a:t> </a:t>
            </a:r>
            <a: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/>
            </a:r>
            <a:b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</a:br>
            <a: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28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28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sz="28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28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sz="28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28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sz="28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28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pt-PT" sz="2800" b="1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6" y="1342103"/>
            <a:ext cx="11395260" cy="52526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x-none" altLang="en-US" sz="36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3. </a:t>
            </a:r>
            <a:r>
              <a:rPr lang="pt-PT" altLang="en-US" sz="3600" dirty="0" smtClean="0">
                <a:solidFill>
                  <a:srgbClr val="00B05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Teoria </a:t>
            </a:r>
            <a:r>
              <a:rPr lang="pt-PT" altLang="en-US" sz="3600" dirty="0">
                <a:solidFill>
                  <a:srgbClr val="00B05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da atribuição</a:t>
            </a:r>
            <a:r>
              <a:rPr lang="pt-BR" altLang="en-US" sz="3600" dirty="0">
                <a:solidFill>
                  <a:srgbClr val="00B050"/>
                </a:solidFill>
                <a:latin typeface="Garamond" panose="02020404030301010803" pitchFamily="18" charset="0"/>
              </a:rPr>
              <a:t> </a:t>
            </a:r>
            <a:endParaRPr lang="x-none" altLang="en-US" sz="3600" dirty="0" smtClean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algn="just">
              <a:lnSpc>
                <a:spcPct val="90000"/>
              </a:lnSpc>
              <a:buFontTx/>
              <a:buChar char=" "/>
            </a:pPr>
            <a:r>
              <a:rPr lang="en-GB" altLang="en-US" sz="2800" b="1" dirty="0">
                <a:latin typeface="Garamond" panose="02020404030301010803" pitchFamily="18" charset="0"/>
              </a:rPr>
              <a:t>Atribuições</a:t>
            </a:r>
            <a:r>
              <a:rPr lang="en-GB" altLang="en-US" sz="2800" dirty="0">
                <a:latin typeface="Garamond" panose="02020404030301010803" pitchFamily="18" charset="0"/>
              </a:rPr>
              <a:t> – </a:t>
            </a:r>
            <a:r>
              <a:rPr lang="en-GB" altLang="en-US" sz="2800" dirty="0" err="1">
                <a:latin typeface="Garamond" panose="02020404030301010803" pitchFamily="18" charset="0"/>
              </a:rPr>
              <a:t>razões</a:t>
            </a:r>
            <a:r>
              <a:rPr lang="en-GB" altLang="en-US" sz="2800" dirty="0">
                <a:latin typeface="Garamond" panose="02020404030301010803" pitchFamily="18" charset="0"/>
              </a:rPr>
              <a:t> </a:t>
            </a:r>
            <a:r>
              <a:rPr lang="en-GB" altLang="en-US" sz="2800" dirty="0" err="1">
                <a:latin typeface="Garamond" panose="02020404030301010803" pitchFamily="18" charset="0"/>
              </a:rPr>
              <a:t>utilizadas</a:t>
            </a:r>
            <a:r>
              <a:rPr lang="en-GB" altLang="en-US" sz="2800" dirty="0">
                <a:latin typeface="Garamond" panose="02020404030301010803" pitchFamily="18" charset="0"/>
              </a:rPr>
              <a:t> </a:t>
            </a:r>
            <a:r>
              <a:rPr lang="en-GB" altLang="en-US" sz="2800" dirty="0" err="1">
                <a:latin typeface="Garamond" panose="02020404030301010803" pitchFamily="18" charset="0"/>
              </a:rPr>
              <a:t>por</a:t>
            </a:r>
            <a:r>
              <a:rPr lang="en-GB" altLang="en-US" sz="2800" dirty="0">
                <a:latin typeface="Garamond" panose="02020404030301010803" pitchFamily="18" charset="0"/>
              </a:rPr>
              <a:t> um </a:t>
            </a:r>
            <a:r>
              <a:rPr lang="en-GB" altLang="en-US" sz="2800" dirty="0" err="1">
                <a:latin typeface="Garamond" panose="02020404030301010803" pitchFamily="18" charset="0"/>
              </a:rPr>
              <a:t>indivíduo</a:t>
            </a:r>
            <a:r>
              <a:rPr lang="en-GB" altLang="en-US" sz="2800" dirty="0">
                <a:latin typeface="Garamond" panose="02020404030301010803" pitchFamily="18" charset="0"/>
              </a:rPr>
              <a:t> para </a:t>
            </a:r>
            <a:r>
              <a:rPr lang="en-GB" altLang="en-US" sz="2800" dirty="0" err="1">
                <a:latin typeface="Garamond" panose="02020404030301010803" pitchFamily="18" charset="0"/>
              </a:rPr>
              <a:t>explicar</a:t>
            </a:r>
            <a:r>
              <a:rPr lang="en-GB" altLang="en-US" sz="2800" dirty="0">
                <a:latin typeface="Garamond" panose="02020404030301010803" pitchFamily="18" charset="0"/>
              </a:rPr>
              <a:t> o </a:t>
            </a:r>
            <a:r>
              <a:rPr lang="en-GB" altLang="en-US" sz="2800" dirty="0" err="1">
                <a:latin typeface="Garamond" panose="02020404030301010803" pitchFamily="18" charset="0"/>
              </a:rPr>
              <a:t>comportamento</a:t>
            </a:r>
            <a:r>
              <a:rPr lang="en-GB" altLang="en-US" sz="2800" dirty="0">
                <a:latin typeface="Garamond" panose="02020404030301010803" pitchFamily="18" charset="0"/>
              </a:rPr>
              <a:t> de outros. </a:t>
            </a:r>
            <a:r>
              <a:rPr lang="en-GB" altLang="en-US" sz="2800" dirty="0" err="1">
                <a:latin typeface="Garamond" panose="02020404030301010803" pitchFamily="18" charset="0"/>
              </a:rPr>
              <a:t>Estas</a:t>
            </a:r>
            <a:r>
              <a:rPr lang="en-GB" altLang="en-US" sz="2800" dirty="0">
                <a:latin typeface="Garamond" panose="02020404030301010803" pitchFamily="18" charset="0"/>
              </a:rPr>
              <a:t> </a:t>
            </a:r>
            <a:r>
              <a:rPr lang="en-GB" altLang="en-US" sz="2800" dirty="0" err="1">
                <a:latin typeface="Garamond" panose="02020404030301010803" pitchFamily="18" charset="0"/>
              </a:rPr>
              <a:t>razões</a:t>
            </a:r>
            <a:r>
              <a:rPr lang="en-GB" altLang="en-US" sz="2800" dirty="0">
                <a:latin typeface="Garamond" panose="02020404030301010803" pitchFamily="18" charset="0"/>
              </a:rPr>
              <a:t> </a:t>
            </a:r>
            <a:r>
              <a:rPr lang="en-GB" altLang="en-US" sz="2800" dirty="0" err="1">
                <a:latin typeface="Garamond" panose="02020404030301010803" pitchFamily="18" charset="0"/>
              </a:rPr>
              <a:t>podem</a:t>
            </a:r>
            <a:r>
              <a:rPr lang="en-GB" altLang="en-US" sz="2800" dirty="0">
                <a:latin typeface="Garamond" panose="02020404030301010803" pitchFamily="18" charset="0"/>
              </a:rPr>
              <a:t> </a:t>
            </a:r>
            <a:r>
              <a:rPr lang="en-GB" altLang="en-US" sz="2800" dirty="0" err="1">
                <a:latin typeface="Garamond" panose="02020404030301010803" pitchFamily="18" charset="0"/>
              </a:rPr>
              <a:t>ser</a:t>
            </a:r>
            <a:r>
              <a:rPr lang="en-GB" altLang="en-US" sz="2800" dirty="0">
                <a:latin typeface="Garamond" panose="02020404030301010803" pitchFamily="18" charset="0"/>
              </a:rPr>
              <a:t> de </a:t>
            </a:r>
            <a:r>
              <a:rPr lang="en-GB" altLang="en-US" sz="2800" dirty="0" err="1">
                <a:latin typeface="Garamond" panose="02020404030301010803" pitchFamily="18" charset="0"/>
              </a:rPr>
              <a:t>duas</a:t>
            </a:r>
            <a:r>
              <a:rPr lang="en-GB" altLang="en-US" sz="2800" dirty="0">
                <a:latin typeface="Garamond" panose="02020404030301010803" pitchFamily="18" charset="0"/>
              </a:rPr>
              <a:t> </a:t>
            </a:r>
            <a:r>
              <a:rPr lang="en-GB" altLang="en-US" sz="2800" dirty="0" err="1">
                <a:latin typeface="Garamond" panose="02020404030301010803" pitchFamily="18" charset="0"/>
              </a:rPr>
              <a:t>naturezas</a:t>
            </a:r>
            <a:r>
              <a:rPr lang="en-GB" altLang="en-US" sz="2800" dirty="0">
                <a:latin typeface="Garamond" panose="02020404030301010803" pitchFamily="18" charset="0"/>
              </a:rPr>
              <a:t>: </a:t>
            </a:r>
            <a:endParaRPr lang="x-none" altLang="en-US" sz="2800" dirty="0" smtClean="0">
              <a:latin typeface="Garamond" panose="02020404030301010803" pitchFamily="18" charset="0"/>
            </a:endParaRPr>
          </a:p>
          <a:p>
            <a:pPr algn="just">
              <a:lnSpc>
                <a:spcPct val="90000"/>
              </a:lnSpc>
              <a:buFontTx/>
              <a:buChar char=" "/>
            </a:pPr>
            <a:endParaRPr lang="x-none" altLang="en-US" sz="2800" dirty="0" smtClean="0">
              <a:latin typeface="Garamond" panose="02020404030301010803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GB" altLang="en-US" sz="2800" b="1" dirty="0">
                <a:latin typeface="Garamond" panose="02020404030301010803" pitchFamily="18" charset="0"/>
              </a:rPr>
              <a:t>Internas</a:t>
            </a:r>
            <a:r>
              <a:rPr lang="en-GB" altLang="en-US" sz="2800" dirty="0">
                <a:latin typeface="Garamond" panose="02020404030301010803" pitchFamily="18" charset="0"/>
              </a:rPr>
              <a:t> – o </a:t>
            </a:r>
            <a:r>
              <a:rPr lang="en-GB" altLang="en-US" sz="2800" dirty="0" err="1">
                <a:latin typeface="Garamond" panose="02020404030301010803" pitchFamily="18" charset="0"/>
              </a:rPr>
              <a:t>comportamento</a:t>
            </a:r>
            <a:r>
              <a:rPr lang="en-GB" altLang="en-US" sz="2800" dirty="0">
                <a:latin typeface="Garamond" panose="02020404030301010803" pitchFamily="18" charset="0"/>
              </a:rPr>
              <a:t> é </a:t>
            </a:r>
            <a:r>
              <a:rPr lang="en-GB" altLang="en-US" sz="2800" dirty="0" err="1">
                <a:latin typeface="Garamond" panose="02020404030301010803" pitchFamily="18" charset="0"/>
              </a:rPr>
              <a:t>atribuido</a:t>
            </a:r>
            <a:r>
              <a:rPr lang="en-GB" altLang="en-US" sz="2800" dirty="0">
                <a:latin typeface="Garamond" panose="02020404030301010803" pitchFamily="18" charset="0"/>
              </a:rPr>
              <a:t> a </a:t>
            </a:r>
            <a:r>
              <a:rPr lang="en-GB" altLang="en-US" sz="2800" dirty="0" err="1">
                <a:latin typeface="Garamond" panose="02020404030301010803" pitchFamily="18" charset="0"/>
              </a:rPr>
              <a:t>qualidades</a:t>
            </a:r>
            <a:r>
              <a:rPr lang="en-GB" altLang="en-US" sz="2800" dirty="0">
                <a:latin typeface="Garamond" panose="02020404030301010803" pitchFamily="18" charset="0"/>
              </a:rPr>
              <a:t> e </a:t>
            </a:r>
            <a:r>
              <a:rPr lang="en-GB" altLang="en-US" sz="2800" dirty="0" err="1">
                <a:latin typeface="Garamond" panose="02020404030301010803" pitchFamily="18" charset="0"/>
              </a:rPr>
              <a:t>características</a:t>
            </a:r>
            <a:r>
              <a:rPr lang="en-GB" altLang="en-US" sz="2800" dirty="0">
                <a:latin typeface="Garamond" panose="02020404030301010803" pitchFamily="18" charset="0"/>
              </a:rPr>
              <a:t> do </a:t>
            </a:r>
            <a:r>
              <a:rPr lang="en-GB" altLang="en-US" sz="2800" dirty="0" err="1">
                <a:latin typeface="Garamond" panose="02020404030301010803" pitchFamily="18" charset="0"/>
              </a:rPr>
              <a:t>indivíduo</a:t>
            </a:r>
            <a:r>
              <a:rPr lang="en-GB" altLang="en-US" sz="2800" dirty="0">
                <a:latin typeface="Garamond" panose="02020404030301010803" pitchFamily="18" charset="0"/>
              </a:rPr>
              <a:t> </a:t>
            </a:r>
            <a:r>
              <a:rPr lang="en-GB" altLang="en-US" sz="2800" dirty="0" err="1">
                <a:latin typeface="Garamond" panose="02020404030301010803" pitchFamily="18" charset="0"/>
              </a:rPr>
              <a:t>ou</a:t>
            </a:r>
            <a:r>
              <a:rPr lang="en-GB" altLang="en-US" sz="2800" dirty="0">
                <a:latin typeface="Garamond" panose="02020404030301010803" pitchFamily="18" charset="0"/>
              </a:rPr>
              <a:t> do </a:t>
            </a:r>
            <a:r>
              <a:rPr lang="en-GB" altLang="en-US" sz="2800" dirty="0" err="1">
                <a:latin typeface="Garamond" panose="02020404030301010803" pitchFamily="18" charset="0"/>
              </a:rPr>
              <a:t>grupo</a:t>
            </a:r>
            <a:r>
              <a:rPr lang="en-GB" altLang="en-US" sz="2800" dirty="0">
                <a:latin typeface="Garamond" panose="02020404030301010803" pitchFamily="18" charset="0"/>
              </a:rPr>
              <a:t> a que </a:t>
            </a:r>
            <a:r>
              <a:rPr lang="en-GB" altLang="en-US" sz="2800" dirty="0" err="1">
                <a:latin typeface="Garamond" panose="02020404030301010803" pitchFamily="18" charset="0"/>
              </a:rPr>
              <a:t>pertence</a:t>
            </a:r>
            <a:r>
              <a:rPr lang="en-GB" altLang="en-US" sz="2800" dirty="0">
                <a:latin typeface="Garamond" panose="02020404030301010803" pitchFamily="18" charset="0"/>
              </a:rPr>
              <a:t>.</a:t>
            </a:r>
          </a:p>
          <a:p>
            <a:pPr algn="just">
              <a:lnSpc>
                <a:spcPct val="90000"/>
              </a:lnSpc>
            </a:pPr>
            <a:endParaRPr lang="en-GB" altLang="en-US" sz="1600" dirty="0">
              <a:latin typeface="Garamond" panose="02020404030301010803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GB" altLang="en-US" sz="2800" b="1" dirty="0" err="1">
                <a:latin typeface="Garamond" panose="02020404030301010803" pitchFamily="18" charset="0"/>
              </a:rPr>
              <a:t>Externas</a:t>
            </a:r>
            <a:r>
              <a:rPr lang="en-GB" altLang="en-US" sz="2800" dirty="0">
                <a:latin typeface="Garamond" panose="02020404030301010803" pitchFamily="18" charset="0"/>
              </a:rPr>
              <a:t> – o </a:t>
            </a:r>
            <a:r>
              <a:rPr lang="en-GB" altLang="en-US" sz="2800" dirty="0" err="1">
                <a:latin typeface="Garamond" panose="02020404030301010803" pitchFamily="18" charset="0"/>
              </a:rPr>
              <a:t>comportamento</a:t>
            </a:r>
            <a:r>
              <a:rPr lang="en-GB" altLang="en-US" sz="2800" dirty="0">
                <a:latin typeface="Garamond" panose="02020404030301010803" pitchFamily="18" charset="0"/>
              </a:rPr>
              <a:t> é </a:t>
            </a:r>
            <a:r>
              <a:rPr lang="en-GB" altLang="en-US" sz="2800" dirty="0" err="1">
                <a:latin typeface="Garamond" panose="02020404030301010803" pitchFamily="18" charset="0"/>
              </a:rPr>
              <a:t>atribuido</a:t>
            </a:r>
            <a:r>
              <a:rPr lang="en-GB" altLang="en-US" sz="2800" dirty="0">
                <a:latin typeface="Garamond" panose="02020404030301010803" pitchFamily="18" charset="0"/>
              </a:rPr>
              <a:t> a </a:t>
            </a:r>
            <a:r>
              <a:rPr lang="en-GB" altLang="en-US" sz="2800" dirty="0" err="1">
                <a:latin typeface="Garamond" panose="02020404030301010803" pitchFamily="18" charset="0"/>
              </a:rPr>
              <a:t>factores</a:t>
            </a:r>
            <a:r>
              <a:rPr lang="en-GB" altLang="en-US" sz="2800" dirty="0">
                <a:latin typeface="Garamond" panose="02020404030301010803" pitchFamily="18" charset="0"/>
              </a:rPr>
              <a:t> </a:t>
            </a:r>
            <a:r>
              <a:rPr lang="en-GB" altLang="en-US" sz="2800" dirty="0" err="1">
                <a:latin typeface="Garamond" panose="02020404030301010803" pitchFamily="18" charset="0"/>
              </a:rPr>
              <a:t>situacionais</a:t>
            </a:r>
            <a:r>
              <a:rPr lang="en-GB" altLang="en-US" sz="2800" dirty="0">
                <a:latin typeface="Garamond" panose="02020404030301010803" pitchFamily="18" charset="0"/>
              </a:rPr>
              <a:t> </a:t>
            </a:r>
            <a:r>
              <a:rPr lang="en-GB" altLang="en-US" sz="2800" dirty="0" err="1">
                <a:latin typeface="Garamond" panose="02020404030301010803" pitchFamily="18" charset="0"/>
              </a:rPr>
              <a:t>ou</a:t>
            </a:r>
            <a:r>
              <a:rPr lang="en-GB" altLang="en-US" sz="2800" dirty="0">
                <a:latin typeface="Garamond" panose="02020404030301010803" pitchFamily="18" charset="0"/>
              </a:rPr>
              <a:t> do </a:t>
            </a:r>
            <a:r>
              <a:rPr lang="en-GB" altLang="en-US" sz="2800" dirty="0" err="1" smtClean="0">
                <a:latin typeface="Garamond" panose="02020404030301010803" pitchFamily="18" charset="0"/>
              </a:rPr>
              <a:t>ambientais</a:t>
            </a:r>
            <a:r>
              <a:rPr lang="en-GB" altLang="en-US" sz="2800" dirty="0" smtClean="0">
                <a:latin typeface="Garamond" panose="02020404030301010803" pitchFamily="18" charset="0"/>
              </a:rPr>
              <a:t> . </a:t>
            </a:r>
            <a:endParaRPr lang="en-GB" altLang="en-US" sz="2800" dirty="0">
              <a:latin typeface="Garamond" panose="02020404030301010803" pitchFamily="18" charset="0"/>
            </a:endParaRPr>
          </a:p>
          <a:p>
            <a:pPr algn="just">
              <a:lnSpc>
                <a:spcPct val="90000"/>
              </a:lnSpc>
              <a:buFontTx/>
              <a:buChar char=" "/>
            </a:pPr>
            <a:endParaRPr lang="x-none" altLang="en-US" sz="2800" dirty="0">
              <a:latin typeface="Garamond" panose="02020404030301010803" pitchFamily="18" charset="0"/>
            </a:endParaRPr>
          </a:p>
          <a:p>
            <a:pPr algn="just">
              <a:buNone/>
            </a:pPr>
            <a:r>
              <a:rPr lang="pt-PT" altLang="en-US" sz="2800" b="1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Teoria </a:t>
            </a:r>
            <a:r>
              <a:rPr lang="pt-PT" altLang="en-US" sz="2800" b="1" dirty="0">
                <a:latin typeface="Garamond" panose="02020404030301010803" pitchFamily="18" charset="0"/>
                <a:cs typeface="Times New Roman" panose="02020603050405020304" pitchFamily="18" charset="0"/>
              </a:rPr>
              <a:t>da atribuição</a:t>
            </a:r>
            <a:r>
              <a:rPr lang="pt-BR" altLang="en-US" sz="2800" b="1" dirty="0">
                <a:latin typeface="Garamond" panose="02020404030301010803" pitchFamily="18" charset="0"/>
              </a:rPr>
              <a:t> </a:t>
            </a:r>
            <a:r>
              <a:rPr lang="x-none" altLang="en-US" sz="2800" b="1" dirty="0" smtClean="0">
                <a:latin typeface="Garamond" panose="02020404030301010803" pitchFamily="18" charset="0"/>
              </a:rPr>
              <a:t>- </a:t>
            </a:r>
            <a:r>
              <a:rPr lang="pt-PT" altLang="en-US" sz="2800" dirty="0" smtClean="0">
                <a:latin typeface="Garamond" panose="02020404030301010803" pitchFamily="18" charset="0"/>
                <a:cs typeface="Arial" panose="020B0604020202020204" pitchFamily="34" charset="0"/>
              </a:rPr>
              <a:t>Quando </a:t>
            </a:r>
            <a:r>
              <a:rPr lang="pt-PT" altLang="en-US" sz="2800" dirty="0">
                <a:latin typeface="Garamond" panose="02020404030301010803" pitchFamily="18" charset="0"/>
                <a:cs typeface="Arial" panose="020B0604020202020204" pitchFamily="34" charset="0"/>
              </a:rPr>
              <a:t>observamos o comportamento de alguém, tentamos determinar se sua causa é interna ou externa.</a:t>
            </a:r>
            <a:r>
              <a:rPr lang="pt-BR" altLang="en-US" sz="2800" dirty="0">
                <a:latin typeface="Garamond" panose="02020404030301010803" pitchFamily="18" charset="0"/>
              </a:rPr>
              <a:t> </a:t>
            </a:r>
            <a:endParaRPr lang="x-none" altLang="en-US" sz="2800" dirty="0" smtClean="0">
              <a:latin typeface="Garamond" panose="02020404030301010803" pitchFamily="18" charset="0"/>
            </a:endParaRPr>
          </a:p>
          <a:p>
            <a:pPr algn="just">
              <a:lnSpc>
                <a:spcPct val="90000"/>
              </a:lnSpc>
              <a:buFontTx/>
              <a:buChar char=" "/>
            </a:pPr>
            <a:endParaRPr lang="x-none" altLang="en-US" sz="2800" dirty="0" smtClean="0">
              <a:latin typeface="Garamond" panose="02020404030301010803" pitchFamily="18" charset="0"/>
            </a:endParaRPr>
          </a:p>
          <a:p>
            <a:pPr algn="just">
              <a:lnSpc>
                <a:spcPct val="90000"/>
              </a:lnSpc>
            </a:pPr>
            <a:endParaRPr lang="en-GB" altLang="en-US" dirty="0"/>
          </a:p>
          <a:p>
            <a:pPr algn="just">
              <a:buNone/>
            </a:pPr>
            <a:endParaRPr lang="x-none" altLang="en-US" sz="2800" dirty="0" smtClean="0">
              <a:latin typeface="Garamond" panose="02020404030301010803" pitchFamily="18" charset="0"/>
            </a:endParaRPr>
          </a:p>
          <a:p>
            <a:pPr>
              <a:buNone/>
            </a:pPr>
            <a:endParaRPr lang="en-US" altLang="en-US" sz="3600" dirty="0">
              <a:latin typeface="Garamond" panose="02020404030301010803" pitchFamily="18" charset="0"/>
            </a:endParaRPr>
          </a:p>
          <a:p>
            <a:pPr>
              <a:buNone/>
            </a:pPr>
            <a:endParaRPr lang="x-none" sz="3500" dirty="0" smtClean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algn="just">
              <a:buNone/>
            </a:pPr>
            <a:endParaRPr lang="x-none" altLang="pt-PT" sz="3400" dirty="0">
              <a:latin typeface="Garamond" panose="02020404030301010803" pitchFamily="18" charset="0"/>
            </a:endParaRPr>
          </a:p>
          <a:p>
            <a:pPr algn="just">
              <a:buNone/>
            </a:pPr>
            <a:endParaRPr lang="x-none" altLang="pt-PT" sz="3600" dirty="0" smtClean="0"/>
          </a:p>
          <a:p>
            <a:pPr algn="just">
              <a:buNone/>
            </a:pPr>
            <a:endParaRPr lang="x-none" altLang="pt-PT" sz="3600" dirty="0" smtClean="0"/>
          </a:p>
          <a:p>
            <a:pPr algn="just">
              <a:buNone/>
            </a:pPr>
            <a:endParaRPr lang="x-none" altLang="pt-PT" sz="3600" dirty="0"/>
          </a:p>
          <a:p>
            <a:pPr algn="just">
              <a:buNone/>
            </a:pPr>
            <a:endParaRPr lang="pt-PT" altLang="pt-PT" sz="3600" dirty="0"/>
          </a:p>
          <a:p>
            <a:endParaRPr lang="pt-PT" sz="2800" b="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 smtClean="0"/>
              <a:t>30-07-2</a:t>
            </a:r>
            <a:r>
              <a:rPr lang="x-none" dirty="0" smtClean="0"/>
              <a:t>024</a:t>
            </a:r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/>
              <a:t>Docente: </a:t>
            </a:r>
            <a:r>
              <a:rPr lang="pt-PT" dirty="0" err="1"/>
              <a:t>Juma</a:t>
            </a:r>
            <a:r>
              <a:rPr lang="pt-PT" dirty="0"/>
              <a:t> </a:t>
            </a:r>
            <a:r>
              <a:rPr lang="pt-PT" dirty="0" err="1"/>
              <a:t>Mussa</a:t>
            </a:r>
            <a:r>
              <a:rPr lang="pt-PT" dirty="0"/>
              <a:t> (MSC</a:t>
            </a:r>
            <a:r>
              <a:rPr lang="pt-PT" dirty="0" smtClean="0"/>
              <a:t>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953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8928"/>
            <a:ext cx="10515600" cy="693175"/>
          </a:xfrm>
        </p:spPr>
        <p:txBody>
          <a:bodyPr>
            <a:noAutofit/>
          </a:bodyPr>
          <a:lstStyle/>
          <a:p>
            <a: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28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28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28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28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3.</a:t>
            </a:r>
            <a:r>
              <a:rPr lang="pt-PT" altLang="en-US" sz="3200" dirty="0">
                <a:solidFill>
                  <a:schemeClr val="tx1"/>
                </a:solidFill>
                <a:cs typeface="Times New Roman" panose="02020603050405020304" pitchFamily="18" charset="0"/>
              </a:rPr>
              <a:t> Teoria da atribuição</a:t>
            </a:r>
            <a:r>
              <a:rPr lang="pt-BR" altLang="en-US" sz="3200" dirty="0">
                <a:solidFill>
                  <a:schemeClr val="tx1"/>
                </a:solidFill>
              </a:rPr>
              <a:t> </a:t>
            </a:r>
            <a:r>
              <a:rPr lang="en-US" altLang="en-US" sz="3200" dirty="0"/>
              <a:t/>
            </a:r>
            <a:br>
              <a:rPr lang="en-US" altLang="en-US" sz="3200" dirty="0"/>
            </a:br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x-none" altLang="pt-PT" sz="3200" dirty="0" smtClean="0">
                <a:latin typeface="Garamond" panose="02020404030301010803" pitchFamily="18" charset="0"/>
              </a:rPr>
              <a:t> </a:t>
            </a:r>
            <a: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/>
            </a:r>
            <a:b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</a:br>
            <a: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28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28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sz="28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28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sz="28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28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sz="28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28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pt-PT" sz="2800" b="1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6" y="1342103"/>
            <a:ext cx="11395260" cy="52526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x-none" altLang="en-US" sz="36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3. </a:t>
            </a:r>
            <a:r>
              <a:rPr lang="pt-PT" altLang="en-US" sz="3600" dirty="0" smtClean="0">
                <a:solidFill>
                  <a:srgbClr val="00B05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Teoria </a:t>
            </a:r>
            <a:r>
              <a:rPr lang="pt-PT" altLang="en-US" sz="3600" dirty="0">
                <a:solidFill>
                  <a:srgbClr val="00B05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da atribuição</a:t>
            </a:r>
            <a:r>
              <a:rPr lang="pt-BR" altLang="en-US" sz="3600" dirty="0">
                <a:solidFill>
                  <a:srgbClr val="00B050"/>
                </a:solidFill>
                <a:latin typeface="Garamond" panose="02020404030301010803" pitchFamily="18" charset="0"/>
              </a:rPr>
              <a:t> </a:t>
            </a:r>
            <a:endParaRPr lang="x-none" altLang="en-US" sz="3600" dirty="0" smtClean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algn="just">
              <a:buNone/>
            </a:pPr>
            <a:r>
              <a:rPr lang="pt-PT" altLang="en-US" sz="2800" b="1" dirty="0">
                <a:latin typeface="Garamond" panose="02020404030301010803" pitchFamily="18" charset="0"/>
                <a:cs typeface="Times New Roman" panose="02020603050405020304" pitchFamily="18" charset="0"/>
              </a:rPr>
              <a:t>Teoria da atribuição</a:t>
            </a:r>
            <a:r>
              <a:rPr lang="pt-BR" altLang="en-US" sz="2800" b="1" dirty="0">
                <a:latin typeface="Garamond" panose="02020404030301010803" pitchFamily="18" charset="0"/>
              </a:rPr>
              <a:t> </a:t>
            </a:r>
            <a:r>
              <a:rPr lang="x-none" altLang="en-US" sz="2800" b="1" dirty="0" smtClean="0">
                <a:latin typeface="Garamond" panose="02020404030301010803" pitchFamily="18" charset="0"/>
              </a:rPr>
              <a:t>- </a:t>
            </a:r>
            <a:r>
              <a:rPr lang="pt-PT" altLang="en-US" sz="2800" dirty="0" smtClean="0">
                <a:latin typeface="Garamond" panose="02020404030301010803" pitchFamily="18" charset="0"/>
                <a:cs typeface="Arial" panose="020B0604020202020204" pitchFamily="34" charset="0"/>
              </a:rPr>
              <a:t>Quando </a:t>
            </a:r>
            <a:r>
              <a:rPr lang="pt-PT" altLang="en-US" sz="2800" dirty="0">
                <a:latin typeface="Garamond" panose="02020404030301010803" pitchFamily="18" charset="0"/>
                <a:cs typeface="Arial" panose="020B0604020202020204" pitchFamily="34" charset="0"/>
              </a:rPr>
              <a:t>observamos o comportamento de alguém, tentamos determinar se sua causa é interna ou externa.</a:t>
            </a:r>
            <a:r>
              <a:rPr lang="pt-BR" altLang="en-US" sz="2800" dirty="0">
                <a:latin typeface="Garamond" panose="02020404030301010803" pitchFamily="18" charset="0"/>
              </a:rPr>
              <a:t> </a:t>
            </a:r>
            <a:endParaRPr lang="x-none" altLang="en-US" sz="2800" dirty="0" smtClean="0">
              <a:latin typeface="Garamond" panose="02020404030301010803" pitchFamily="18" charset="0"/>
            </a:endParaRPr>
          </a:p>
          <a:p>
            <a:pPr algn="just">
              <a:buNone/>
            </a:pPr>
            <a:endParaRPr lang="x-none" altLang="en-US" sz="2800" dirty="0" smtClean="0">
              <a:latin typeface="Garamond" panose="02020404030301010803" pitchFamily="18" charset="0"/>
            </a:endParaRPr>
          </a:p>
          <a:p>
            <a:pPr algn="just">
              <a:buNone/>
            </a:pPr>
            <a:r>
              <a:rPr lang="x-none" altLang="en-US" sz="2800" b="1" dirty="0" smtClean="0">
                <a:latin typeface="Garamond" panose="02020404030301010803" pitchFamily="18" charset="0"/>
              </a:rPr>
              <a:t>Diferencia</a:t>
            </a:r>
            <a:r>
              <a:rPr lang="pt-PT" altLang="en-US" sz="2800" b="1" dirty="0" err="1" smtClean="0">
                <a:latin typeface="Garamond" panose="02020404030301010803" pitchFamily="18" charset="0"/>
              </a:rPr>
              <a:t>çã</a:t>
            </a:r>
            <a:r>
              <a:rPr lang="x-none" altLang="en-US" sz="2800" b="1" dirty="0" smtClean="0">
                <a:latin typeface="Garamond" panose="02020404030301010803" pitchFamily="18" charset="0"/>
              </a:rPr>
              <a:t>o </a:t>
            </a:r>
            <a:r>
              <a:rPr lang="x-none" altLang="en-US" sz="2800" dirty="0" smtClean="0">
                <a:latin typeface="Garamond" panose="02020404030301010803" pitchFamily="18" charset="0"/>
              </a:rPr>
              <a:t>– mostrar, ou n</a:t>
            </a:r>
            <a:r>
              <a:rPr lang="pt-PT" altLang="en-US" sz="2800" dirty="0" smtClean="0">
                <a:latin typeface="Garamond" panose="02020404030301010803" pitchFamily="18" charset="0"/>
              </a:rPr>
              <a:t>ã</a:t>
            </a:r>
            <a:r>
              <a:rPr lang="x-none" altLang="en-US" sz="2800" dirty="0" smtClean="0">
                <a:latin typeface="Garamond" panose="02020404030301010803" pitchFamily="18" charset="0"/>
              </a:rPr>
              <a:t>o, comportamentos diferentes em situa</a:t>
            </a:r>
            <a:r>
              <a:rPr lang="pt-PT" altLang="en-US" sz="2800" dirty="0" err="1" smtClean="0">
                <a:latin typeface="Garamond" panose="02020404030301010803" pitchFamily="18" charset="0"/>
              </a:rPr>
              <a:t>ç</a:t>
            </a:r>
            <a:r>
              <a:rPr lang="pt-PT" altLang="en-US" sz="2800" dirty="0" err="1" smtClean="0">
                <a:latin typeface="Garamond" panose="02020404030301010803" pitchFamily="18" charset="0"/>
                <a:cs typeface="Calibri" panose="020F0502020204030204" pitchFamily="34" charset="0"/>
              </a:rPr>
              <a:t>õ</a:t>
            </a:r>
            <a:r>
              <a:rPr lang="x-none" altLang="en-US" sz="2800" dirty="0" smtClean="0">
                <a:latin typeface="Garamond" panose="02020404030301010803" pitchFamily="18" charset="0"/>
                <a:cs typeface="Calibri" panose="020F0502020204030204" pitchFamily="34" charset="0"/>
              </a:rPr>
              <a:t>es diversas.</a:t>
            </a:r>
          </a:p>
          <a:p>
            <a:pPr algn="just">
              <a:buNone/>
            </a:pPr>
            <a:endParaRPr lang="x-none" altLang="en-US" sz="2800" dirty="0" smtClean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 algn="just">
              <a:buNone/>
            </a:pPr>
            <a:r>
              <a:rPr lang="x-none" altLang="en-US" sz="2800" b="1" dirty="0" smtClean="0">
                <a:latin typeface="Garamond" panose="02020404030301010803" pitchFamily="18" charset="0"/>
                <a:cs typeface="Calibri" panose="020F0502020204030204" pitchFamily="34" charset="0"/>
              </a:rPr>
              <a:t>Consenso</a:t>
            </a:r>
            <a:r>
              <a:rPr lang="x-none" altLang="en-US" sz="2800" dirty="0" smtClean="0">
                <a:latin typeface="Garamond" panose="02020404030301010803" pitchFamily="18" charset="0"/>
                <a:cs typeface="Calibri" panose="020F0502020204030204" pitchFamily="34" charset="0"/>
              </a:rPr>
              <a:t> – respostas semelhantes a uma determinada situa</a:t>
            </a:r>
            <a:r>
              <a:rPr lang="pt-PT" altLang="en-US" sz="2800" dirty="0" err="1" smtClean="0">
                <a:latin typeface="Garamond" panose="02020404030301010803" pitchFamily="18" charset="0"/>
                <a:cs typeface="Calibri" panose="020F0502020204030204" pitchFamily="34" charset="0"/>
              </a:rPr>
              <a:t>çã</a:t>
            </a:r>
            <a:r>
              <a:rPr lang="x-none" altLang="en-US" sz="2800" dirty="0" smtClean="0">
                <a:latin typeface="Garamond" panose="02020404030301010803" pitchFamily="18" charset="0"/>
                <a:cs typeface="Calibri" panose="020F0502020204030204" pitchFamily="34" charset="0"/>
              </a:rPr>
              <a:t>o.</a:t>
            </a:r>
          </a:p>
          <a:p>
            <a:pPr algn="just">
              <a:buNone/>
            </a:pPr>
            <a:endParaRPr lang="x-none" altLang="en-US" sz="2800" dirty="0" smtClean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 algn="just">
              <a:buNone/>
            </a:pPr>
            <a:r>
              <a:rPr lang="x-none" altLang="en-US" sz="2800" b="1" dirty="0" smtClean="0">
                <a:latin typeface="Garamond" panose="02020404030301010803" pitchFamily="18" charset="0"/>
                <a:cs typeface="Calibri" panose="020F0502020204030204" pitchFamily="34" charset="0"/>
              </a:rPr>
              <a:t>Coer</a:t>
            </a:r>
            <a:r>
              <a:rPr lang="pt-PT" altLang="en-US" sz="2800" b="1" dirty="0" smtClean="0">
                <a:latin typeface="Garamond" panose="02020404030301010803" pitchFamily="18" charset="0"/>
                <a:cs typeface="Calibri" panose="020F0502020204030204" pitchFamily="34" charset="0"/>
              </a:rPr>
              <a:t>ê</a:t>
            </a:r>
            <a:r>
              <a:rPr lang="x-none" altLang="en-US" sz="2800" b="1" dirty="0" smtClean="0">
                <a:latin typeface="Garamond" panose="02020404030301010803" pitchFamily="18" charset="0"/>
                <a:cs typeface="Calibri" panose="020F0502020204030204" pitchFamily="34" charset="0"/>
              </a:rPr>
              <a:t>ncia </a:t>
            </a:r>
            <a:r>
              <a:rPr lang="x-none" altLang="en-US" sz="2800" dirty="0" smtClean="0">
                <a:latin typeface="Garamond" panose="02020404030301010803" pitchFamily="18" charset="0"/>
                <a:cs typeface="Calibri" panose="020F0502020204030204" pitchFamily="34" charset="0"/>
              </a:rPr>
              <a:t>– quando uma pessoa reage sempre da mesma forma.</a:t>
            </a:r>
            <a:endParaRPr lang="en-US" altLang="en-US" sz="2800" dirty="0" smtClean="0">
              <a:latin typeface="Garamond" panose="02020404030301010803" pitchFamily="18" charset="0"/>
            </a:endParaRPr>
          </a:p>
          <a:p>
            <a:pPr>
              <a:buNone/>
            </a:pPr>
            <a:endParaRPr lang="en-US" altLang="en-US" sz="3600" dirty="0">
              <a:latin typeface="Garamond" panose="02020404030301010803" pitchFamily="18" charset="0"/>
            </a:endParaRPr>
          </a:p>
          <a:p>
            <a:pPr>
              <a:buNone/>
            </a:pPr>
            <a:endParaRPr lang="x-none" sz="3500" dirty="0" smtClean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algn="just">
              <a:buNone/>
            </a:pPr>
            <a:endParaRPr lang="x-none" altLang="pt-PT" sz="3400" dirty="0">
              <a:latin typeface="Garamond" panose="02020404030301010803" pitchFamily="18" charset="0"/>
            </a:endParaRPr>
          </a:p>
          <a:p>
            <a:pPr algn="just">
              <a:buNone/>
            </a:pPr>
            <a:endParaRPr lang="x-none" altLang="pt-PT" sz="3600" dirty="0" smtClean="0"/>
          </a:p>
          <a:p>
            <a:pPr algn="just">
              <a:buNone/>
            </a:pPr>
            <a:endParaRPr lang="x-none" altLang="pt-PT" sz="3600" dirty="0" smtClean="0"/>
          </a:p>
          <a:p>
            <a:pPr algn="just">
              <a:buNone/>
            </a:pPr>
            <a:endParaRPr lang="x-none" altLang="pt-PT" sz="3600" dirty="0"/>
          </a:p>
          <a:p>
            <a:pPr algn="just">
              <a:buNone/>
            </a:pPr>
            <a:endParaRPr lang="pt-PT" altLang="pt-PT" sz="3600" dirty="0"/>
          </a:p>
          <a:p>
            <a:endParaRPr lang="pt-PT" sz="2800" b="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 smtClean="0"/>
              <a:t>30-07-2</a:t>
            </a:r>
            <a:r>
              <a:rPr lang="x-none" dirty="0" smtClean="0"/>
              <a:t>024</a:t>
            </a:r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/>
              <a:t>Docente: </a:t>
            </a:r>
            <a:r>
              <a:rPr lang="pt-PT" dirty="0" err="1"/>
              <a:t>Juma</a:t>
            </a:r>
            <a:r>
              <a:rPr lang="pt-PT" dirty="0"/>
              <a:t> </a:t>
            </a:r>
            <a:r>
              <a:rPr lang="pt-PT" dirty="0" err="1"/>
              <a:t>Mussa</a:t>
            </a:r>
            <a:r>
              <a:rPr lang="pt-PT" dirty="0"/>
              <a:t> (MSC</a:t>
            </a:r>
            <a:r>
              <a:rPr lang="pt-PT" dirty="0" smtClean="0"/>
              <a:t>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320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-766915"/>
            <a:ext cx="10893426" cy="1736734"/>
          </a:xfrm>
        </p:spPr>
        <p:txBody>
          <a:bodyPr>
            <a:normAutofit fontScale="90000"/>
          </a:bodyPr>
          <a:lstStyle/>
          <a:p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4</a:t>
            </a:r>
            <a:r>
              <a:rPr lang="x-none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. Percep</a:t>
            </a:r>
            <a:r>
              <a:rPr lang="pt-PT" sz="3600" dirty="0" err="1" smtClean="0">
                <a:solidFill>
                  <a:schemeClr val="tx1"/>
                </a:solidFill>
                <a:latin typeface="Garamond" panose="02020404030301010803" pitchFamily="18" charset="0"/>
              </a:rPr>
              <a:t>çã</a:t>
            </a:r>
            <a:r>
              <a:rPr lang="x-none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o de Pessoas: fazer julgamentos sobre os outros </a:t>
            </a:r>
            <a:r>
              <a:rPr lang="x-none" sz="3600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/>
            </a:r>
            <a:br>
              <a:rPr lang="x-none" sz="3600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</a:br>
            <a:r>
              <a:rPr lang="pt-PT" sz="36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36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. </a:t>
            </a:r>
            <a: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pt-PT" sz="32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290" y="782790"/>
            <a:ext cx="11489665" cy="5241773"/>
          </a:xfrm>
        </p:spPr>
        <p:txBody>
          <a:bodyPr>
            <a:normAutofit/>
          </a:bodyPr>
          <a:lstStyle/>
          <a:p>
            <a:pPr marL="0" indent="0">
              <a:buFont typeface="Wingdings" panose="05000000000000000000" pitchFamily="2" charset="2"/>
              <a:buNone/>
            </a:pPr>
            <a:endParaRPr lang="x-none" altLang="pt-PT" sz="3200" dirty="0" smtClean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marL="0" indent="0" algn="just">
              <a:buFont typeface="Wingdings" panose="05000000000000000000" pitchFamily="2" charset="2"/>
              <a:buNone/>
            </a:pPr>
            <a:r>
              <a:rPr lang="x-none" sz="2800" dirty="0" smtClean="0">
                <a:solidFill>
                  <a:srgbClr val="00B050"/>
                </a:solidFill>
                <a:latin typeface="Garamond" panose="02020404030301010803" pitchFamily="18" charset="0"/>
              </a:rPr>
              <a:t>4. Percep</a:t>
            </a:r>
            <a:r>
              <a:rPr lang="pt-PT" sz="2800" dirty="0" err="1">
                <a:solidFill>
                  <a:srgbClr val="00B050"/>
                </a:solidFill>
                <a:latin typeface="Garamond" panose="02020404030301010803" pitchFamily="18" charset="0"/>
              </a:rPr>
              <a:t>çã</a:t>
            </a:r>
            <a:r>
              <a:rPr lang="x-none" sz="2800" dirty="0">
                <a:solidFill>
                  <a:srgbClr val="00B050"/>
                </a:solidFill>
                <a:latin typeface="Garamond" panose="02020404030301010803" pitchFamily="18" charset="0"/>
              </a:rPr>
              <a:t>o de Pessoas: fazer julgamentos sobre os outros</a:t>
            </a:r>
            <a:endParaRPr lang="x-none" altLang="pt-PT" sz="2800" b="1" dirty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marL="0" indent="0" algn="just">
              <a:spcBef>
                <a:spcPct val="50000"/>
              </a:spcBef>
              <a:buNone/>
            </a:pPr>
            <a:r>
              <a:rPr lang="pt-PT" altLang="en-US" sz="32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Erro fundamental de atribuição</a:t>
            </a:r>
            <a:r>
              <a:rPr lang="pt-BR" altLang="en-US" sz="3200" b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x-none" altLang="en-US" sz="32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- </a:t>
            </a:r>
            <a:r>
              <a:rPr lang="pt-PT" altLang="en-US" sz="2800" dirty="0" smtClean="0">
                <a:solidFill>
                  <a:srgbClr val="FF0000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A </a:t>
            </a:r>
            <a:r>
              <a:rPr lang="pt-PT" altLang="en-US" sz="2800" dirty="0">
                <a:solidFill>
                  <a:srgbClr val="FF0000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tendência de subestimar a influência dos </a:t>
            </a:r>
            <a:r>
              <a:rPr lang="pt-PT" altLang="en-US" sz="2800" dirty="0" err="1" smtClean="0">
                <a:solidFill>
                  <a:srgbClr val="FF0000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fa</a:t>
            </a:r>
            <a:r>
              <a:rPr lang="x-none" altLang="en-US" sz="2800" dirty="0" smtClean="0">
                <a:solidFill>
                  <a:srgbClr val="FF0000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c</a:t>
            </a:r>
            <a:r>
              <a:rPr lang="pt-PT" altLang="en-US" sz="2800" dirty="0" smtClean="0">
                <a:solidFill>
                  <a:srgbClr val="FF0000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tores </a:t>
            </a:r>
            <a:r>
              <a:rPr lang="pt-PT" altLang="en-US" sz="2800" dirty="0">
                <a:solidFill>
                  <a:srgbClr val="FF0000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externos e superestimar a influência dos </a:t>
            </a:r>
            <a:r>
              <a:rPr lang="pt-PT" altLang="en-US" sz="2800" dirty="0" err="1" smtClean="0">
                <a:solidFill>
                  <a:srgbClr val="FF0000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fa</a:t>
            </a:r>
            <a:r>
              <a:rPr lang="x-none" altLang="en-US" sz="2800" dirty="0" smtClean="0">
                <a:solidFill>
                  <a:srgbClr val="FF0000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c</a:t>
            </a:r>
            <a:r>
              <a:rPr lang="pt-PT" altLang="en-US" sz="2800" dirty="0" smtClean="0">
                <a:solidFill>
                  <a:srgbClr val="FF0000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tores </a:t>
            </a:r>
            <a:r>
              <a:rPr lang="pt-PT" altLang="en-US" sz="2800" dirty="0">
                <a:solidFill>
                  <a:srgbClr val="FF0000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internos ou pessoais no julgamento do comportamento alheio.</a:t>
            </a:r>
            <a:r>
              <a:rPr lang="pt-BR" altLang="en-US" sz="2800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endParaRPr lang="x-none" altLang="en-US" sz="2800" dirty="0" smtClean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0" indent="0" algn="just">
              <a:spcBef>
                <a:spcPct val="50000"/>
              </a:spcBef>
              <a:buNone/>
            </a:pPr>
            <a:endParaRPr lang="en-US" altLang="en-US" sz="2800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0" indent="0" algn="just">
              <a:spcBef>
                <a:spcPct val="50000"/>
              </a:spcBef>
              <a:buNone/>
            </a:pPr>
            <a:r>
              <a:rPr lang="pt-PT" altLang="en-US" sz="32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Viés de </a:t>
            </a:r>
            <a:r>
              <a:rPr lang="pt-PT" altLang="en-US" sz="3200" b="1" dirty="0" err="1">
                <a:solidFill>
                  <a:srgbClr val="FF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autoconveniência</a:t>
            </a:r>
            <a:r>
              <a:rPr lang="pt-BR" altLang="en-US" sz="3200" b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x-none" altLang="en-US" sz="32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- </a:t>
            </a:r>
            <a:r>
              <a:rPr lang="pt-PT" altLang="en-US" sz="2800" dirty="0" smtClean="0">
                <a:solidFill>
                  <a:srgbClr val="FF0000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A </a:t>
            </a:r>
            <a:r>
              <a:rPr lang="pt-PT" altLang="en-US" sz="2800" dirty="0">
                <a:solidFill>
                  <a:srgbClr val="FF0000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tendência de os indivíduos atribuírem o próprio sucesso a </a:t>
            </a:r>
            <a:r>
              <a:rPr lang="pt-PT" altLang="en-US" sz="2800" dirty="0" err="1" smtClean="0">
                <a:solidFill>
                  <a:srgbClr val="FF0000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fa</a:t>
            </a:r>
            <a:r>
              <a:rPr lang="x-none" altLang="en-US" sz="2800" dirty="0" smtClean="0">
                <a:solidFill>
                  <a:srgbClr val="FF0000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c</a:t>
            </a:r>
            <a:r>
              <a:rPr lang="pt-PT" altLang="en-US" sz="2800" dirty="0" smtClean="0">
                <a:solidFill>
                  <a:srgbClr val="FF0000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tores </a:t>
            </a:r>
            <a:r>
              <a:rPr lang="pt-PT" altLang="en-US" sz="2800" dirty="0">
                <a:solidFill>
                  <a:srgbClr val="FF0000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internos, como capacidade e esforço, e colocarem a culpa dos fracassos em </a:t>
            </a:r>
            <a:r>
              <a:rPr lang="pt-PT" altLang="en-US" sz="2800" dirty="0" err="1" smtClean="0">
                <a:solidFill>
                  <a:srgbClr val="FF0000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fa</a:t>
            </a:r>
            <a:r>
              <a:rPr lang="x-none" altLang="en-US" sz="2800" dirty="0" smtClean="0">
                <a:solidFill>
                  <a:srgbClr val="FF0000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c</a:t>
            </a:r>
            <a:r>
              <a:rPr lang="pt-PT" altLang="en-US" sz="2800" dirty="0" smtClean="0">
                <a:solidFill>
                  <a:srgbClr val="FF0000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tores </a:t>
            </a:r>
            <a:r>
              <a:rPr lang="pt-PT" altLang="en-US" sz="2800" dirty="0">
                <a:solidFill>
                  <a:srgbClr val="FF0000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externos, como falta de sorte.</a:t>
            </a:r>
            <a:r>
              <a:rPr lang="pt-BR" altLang="en-US" sz="2800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endParaRPr lang="en-US" altLang="en-US" sz="2800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pt-PT" altLang="pt-PT" sz="2800" b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533400" indent="-533400">
              <a:lnSpc>
                <a:spcPct val="80000"/>
              </a:lnSpc>
              <a:buNone/>
              <a:defRPr/>
            </a:pPr>
            <a:endParaRPr lang="pt-PT" altLang="pt-PT" sz="2800" dirty="0">
              <a:solidFill>
                <a:srgbClr val="FF0000"/>
              </a:solidFill>
            </a:endParaRPr>
          </a:p>
          <a:p>
            <a:pPr marL="533400" indent="-533400">
              <a:lnSpc>
                <a:spcPct val="80000"/>
              </a:lnSpc>
              <a:buNone/>
              <a:defRPr/>
            </a:pPr>
            <a:endParaRPr lang="pt-PT" altLang="pt-PT" sz="2800" b="1" dirty="0"/>
          </a:p>
          <a:p>
            <a:pPr marL="0" indent="0">
              <a:buFont typeface="Wingdings" panose="05000000000000000000" pitchFamily="2" charset="2"/>
              <a:buNone/>
            </a:pPr>
            <a:endParaRPr lang="x-none" altLang="pt-PT" b="1" dirty="0" smtClean="0">
              <a:solidFill>
                <a:srgbClr val="00B050"/>
              </a:solidFill>
            </a:endParaRPr>
          </a:p>
          <a:p>
            <a:pPr marL="0" indent="0">
              <a:buFont typeface="Wingdings" panose="05000000000000000000" pitchFamily="2" charset="2"/>
              <a:buNone/>
            </a:pPr>
            <a:endParaRPr lang="x-none" altLang="pt-PT" b="1" dirty="0">
              <a:solidFill>
                <a:srgbClr val="00B050"/>
              </a:solidFill>
            </a:endParaRPr>
          </a:p>
          <a:p>
            <a:pPr marL="0" indent="0">
              <a:buFont typeface="Wingdings" panose="05000000000000000000" pitchFamily="2" charset="2"/>
              <a:buNone/>
            </a:pPr>
            <a:endParaRPr lang="pt-PT" altLang="pt-PT" b="1" dirty="0">
              <a:solidFill>
                <a:srgbClr val="00B050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 smtClean="0"/>
              <a:t>30-07-202</a:t>
            </a:r>
            <a:r>
              <a:rPr lang="x-none" dirty="0" smtClean="0"/>
              <a:t>4</a:t>
            </a:r>
            <a:endParaRPr lang="pt-PT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/>
              <a:t>Docente: </a:t>
            </a:r>
            <a:r>
              <a:rPr lang="pt-PT" dirty="0" err="1"/>
              <a:t>Juma</a:t>
            </a:r>
            <a:r>
              <a:rPr lang="pt-PT" dirty="0"/>
              <a:t> </a:t>
            </a:r>
            <a:r>
              <a:rPr lang="pt-PT" dirty="0" err="1"/>
              <a:t>Mussa</a:t>
            </a:r>
            <a:r>
              <a:rPr lang="pt-PT" dirty="0"/>
              <a:t> (MSC</a:t>
            </a:r>
            <a:r>
              <a:rPr lang="pt-PT" dirty="0" smtClean="0"/>
              <a:t>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8</a:t>
            </a:fld>
            <a:endParaRPr lang="pt-PT"/>
          </a:p>
        </p:txBody>
      </p:sp>
      <p:sp>
        <p:nvSpPr>
          <p:cNvPr id="4" name="AutoShape 2" descr="O que é Dissonância Cognitiva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4562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32735"/>
            <a:ext cx="10972800" cy="967894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x-none" dirty="0" smtClean="0">
                <a:solidFill>
                  <a:schemeClr val="tx1"/>
                </a:solidFill>
              </a:rPr>
              <a:t> </a:t>
            </a:r>
            <a:r>
              <a:rPr lang="pt-PT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 5. </a:t>
            </a:r>
            <a:r>
              <a:rPr lang="pt-PT" altLang="en-US" dirty="0" smtClean="0">
                <a:solidFill>
                  <a:schemeClr val="tx1"/>
                </a:solidFill>
                <a:latin typeface="Garamond" panose="02020404030301010803" pitchFamily="18" charset="0"/>
              </a:rPr>
              <a:t>Factores </a:t>
            </a:r>
            <a:r>
              <a:rPr lang="pt-PT" altLang="en-US" dirty="0">
                <a:solidFill>
                  <a:schemeClr val="tx1"/>
                </a:solidFill>
                <a:latin typeface="Garamond" panose="02020404030301010803" pitchFamily="18" charset="0"/>
              </a:rPr>
              <a:t>de distorções na percepção</a:t>
            </a:r>
            <a:r>
              <a:rPr lang="x-none" altLang="pt-PT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pt-PT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00629"/>
            <a:ext cx="10515600" cy="543290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x-none" altLang="en-US" sz="2800" dirty="0" smtClean="0">
                <a:solidFill>
                  <a:srgbClr val="00B050"/>
                </a:solidFill>
              </a:rPr>
              <a:t>5. </a:t>
            </a:r>
            <a:r>
              <a:rPr lang="pt-PT" altLang="en-US" sz="2800" dirty="0" smtClean="0">
                <a:solidFill>
                  <a:srgbClr val="00B050"/>
                </a:solidFill>
              </a:rPr>
              <a:t>Factores </a:t>
            </a:r>
            <a:r>
              <a:rPr lang="pt-PT" altLang="en-US" sz="2800" dirty="0">
                <a:solidFill>
                  <a:srgbClr val="00B050"/>
                </a:solidFill>
              </a:rPr>
              <a:t>de distorções na percepção</a:t>
            </a:r>
            <a:endParaRPr lang="x-none" altLang="pt-PT" sz="2800" dirty="0" smtClean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x-none" altLang="pt-PT" dirty="0" smtClean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x-none" altLang="pt-PT" dirty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x-none" altLang="pt-PT" dirty="0" smtClean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pt-PT" altLang="pt-PT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Percepção</a:t>
            </a:r>
            <a:r>
              <a:rPr lang="pt-PT" altLang="pt-PT" b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endParaRPr lang="en-US" altLang="pt-PT" dirty="0">
              <a:solidFill>
                <a:srgbClr val="00B050"/>
              </a:solidFill>
              <a:latin typeface="Garamond" panose="02020404030301010803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 smtClean="0"/>
              <a:t>30-07-202</a:t>
            </a:r>
            <a:r>
              <a:rPr lang="x-none" dirty="0" smtClean="0"/>
              <a:t>4</a:t>
            </a:r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/>
              <a:t>Docente: </a:t>
            </a:r>
            <a:r>
              <a:rPr lang="pt-PT" dirty="0" err="1"/>
              <a:t>Juma</a:t>
            </a:r>
            <a:r>
              <a:rPr lang="pt-PT" dirty="0"/>
              <a:t> </a:t>
            </a:r>
            <a:r>
              <a:rPr lang="pt-PT" dirty="0" err="1"/>
              <a:t>Mussa</a:t>
            </a:r>
            <a:r>
              <a:rPr lang="pt-PT" dirty="0"/>
              <a:t> (MSC</a:t>
            </a:r>
            <a:r>
              <a:rPr lang="pt-PT" dirty="0" smtClean="0"/>
              <a:t>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9</a:t>
            </a:fld>
            <a:endParaRPr lang="pt-PT"/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1905000" y="3379788"/>
            <a:ext cx="2363788" cy="1173162"/>
            <a:chOff x="1876" y="2256"/>
            <a:chExt cx="1489" cy="747"/>
          </a:xfrm>
        </p:grpSpPr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1876" y="2256"/>
              <a:ext cx="1489" cy="747"/>
            </a:xfrm>
            <a:prstGeom prst="ellipse">
              <a:avLst/>
            </a:prstGeom>
            <a:gradFill rotWithShape="0">
              <a:gsLst>
                <a:gs pos="0">
                  <a:srgbClr val="005900"/>
                </a:gs>
                <a:gs pos="50000">
                  <a:srgbClr val="008000"/>
                </a:gs>
                <a:gs pos="100000">
                  <a:srgbClr val="005900"/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lIns="92075" tIns="46038" rIns="92075" bIns="46038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GB" altLang="pt-PT" sz="2400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2101" y="2352"/>
              <a:ext cx="1067" cy="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  <a:defRPr/>
              </a:pPr>
              <a:r>
                <a:rPr lang="pt-PT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Efeito de</a:t>
              </a:r>
            </a:p>
            <a:p>
              <a:pPr algn="ctr">
                <a:lnSpc>
                  <a:spcPct val="90000"/>
                </a:lnSpc>
                <a:defRPr/>
              </a:pPr>
              <a:r>
                <a:rPr lang="pt-PT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contraste</a:t>
              </a:r>
              <a:endParaRPr lang="en-GB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2643188" y="4745038"/>
            <a:ext cx="2365375" cy="1173162"/>
            <a:chOff x="2341" y="3125"/>
            <a:chExt cx="1490" cy="747"/>
          </a:xfrm>
        </p:grpSpPr>
        <p:sp>
          <p:nvSpPr>
            <p:cNvPr id="11" name="Oval 11"/>
            <p:cNvSpPr>
              <a:spLocks noChangeArrowheads="1"/>
            </p:cNvSpPr>
            <p:nvPr/>
          </p:nvSpPr>
          <p:spPr bwMode="auto">
            <a:xfrm>
              <a:off x="2341" y="3125"/>
              <a:ext cx="1490" cy="747"/>
            </a:xfrm>
            <a:prstGeom prst="ellipse">
              <a:avLst/>
            </a:prstGeom>
            <a:gradFill rotWithShape="0">
              <a:gsLst>
                <a:gs pos="0">
                  <a:srgbClr val="7C081D"/>
                </a:gs>
                <a:gs pos="50000">
                  <a:srgbClr val="CF0E30"/>
                </a:gs>
                <a:gs pos="100000">
                  <a:srgbClr val="7C081D"/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PT" altLang="pt-PT" sz="2400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2496" y="3312"/>
              <a:ext cx="1225" cy="329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pt-PT" altLang="pt-PT" sz="2800" b="1" dirty="0">
                  <a:solidFill>
                    <a:srgbClr val="FFFFFF"/>
                  </a:solidFill>
                  <a:latin typeface="Arial Narrow" panose="020B0606020202030204" pitchFamily="34" charset="0"/>
                </a:rPr>
                <a:t>Estereótipos</a:t>
              </a:r>
              <a:endParaRPr lang="en-GB" altLang="pt-PT" sz="2800" b="1" dirty="0">
                <a:solidFill>
                  <a:srgbClr val="FFFFFF"/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13" name="Oval 14"/>
          <p:cNvSpPr>
            <a:spLocks noChangeArrowheads="1"/>
          </p:cNvSpPr>
          <p:nvPr/>
        </p:nvSpPr>
        <p:spPr bwMode="auto">
          <a:xfrm>
            <a:off x="4724400" y="2819400"/>
            <a:ext cx="2365375" cy="1173163"/>
          </a:xfrm>
          <a:prstGeom prst="ellipse">
            <a:avLst/>
          </a:prstGeom>
          <a:gradFill rotWithShape="0">
            <a:gsLst>
              <a:gs pos="0">
                <a:srgbClr val="00005C"/>
              </a:gs>
              <a:gs pos="50000">
                <a:srgbClr val="000099"/>
              </a:gs>
              <a:gs pos="100000">
                <a:srgbClr val="00005C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pt-PT" sz="2400"/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5105400" y="2971800"/>
            <a:ext cx="1741488" cy="9429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PT" altLang="pt-PT" sz="2800" b="1" dirty="0">
                <a:solidFill>
                  <a:srgbClr val="FFFFFF"/>
                </a:solidFill>
                <a:latin typeface="Arial Narrow" panose="020B0606020202030204" pitchFamily="34" charset="0"/>
              </a:rPr>
              <a:t>Efeito de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PT" altLang="pt-PT" sz="2800" b="1" dirty="0">
                <a:solidFill>
                  <a:srgbClr val="FFFFFF"/>
                </a:solidFill>
                <a:latin typeface="Arial Narrow" panose="020B0606020202030204" pitchFamily="34" charset="0"/>
              </a:rPr>
              <a:t>      Halo</a:t>
            </a:r>
            <a:endParaRPr lang="en-GB" altLang="pt-PT" sz="28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15" name="Group 16"/>
          <p:cNvGrpSpPr>
            <a:grpSpLocks/>
          </p:cNvGrpSpPr>
          <p:nvPr/>
        </p:nvGrpSpPr>
        <p:grpSpPr bwMode="auto">
          <a:xfrm>
            <a:off x="5243513" y="4395788"/>
            <a:ext cx="2363787" cy="1173162"/>
            <a:chOff x="3979" y="2903"/>
            <a:chExt cx="1489" cy="747"/>
          </a:xfrm>
        </p:grpSpPr>
        <p:sp>
          <p:nvSpPr>
            <p:cNvPr id="16" name="Oval 17"/>
            <p:cNvSpPr>
              <a:spLocks noChangeArrowheads="1"/>
            </p:cNvSpPr>
            <p:nvPr/>
          </p:nvSpPr>
          <p:spPr bwMode="auto">
            <a:xfrm>
              <a:off x="3979" y="2903"/>
              <a:ext cx="1489" cy="747"/>
            </a:xfrm>
            <a:prstGeom prst="ellipse">
              <a:avLst/>
            </a:prstGeom>
            <a:gradFill rotWithShape="0">
              <a:gsLst>
                <a:gs pos="0">
                  <a:srgbClr val="66004C"/>
                </a:gs>
                <a:gs pos="50000">
                  <a:srgbClr val="CC0099"/>
                </a:gs>
                <a:gs pos="100000">
                  <a:srgbClr val="66004C"/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PT" altLang="pt-PT" sz="2400"/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4224" y="3120"/>
              <a:ext cx="1056" cy="329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pt-PT" sz="2800" b="1" dirty="0" err="1">
                  <a:solidFill>
                    <a:srgbClr val="FFFFFF"/>
                  </a:solidFill>
                  <a:latin typeface="Arial Narrow" panose="020B0606020202030204" pitchFamily="34" charset="0"/>
                </a:rPr>
                <a:t>Projec</a:t>
              </a:r>
              <a:r>
                <a:rPr lang="pt-PT" altLang="pt-PT" sz="2800" b="1" dirty="0" err="1">
                  <a:solidFill>
                    <a:srgbClr val="FFFFFF"/>
                  </a:solidFill>
                  <a:latin typeface="Arial Narrow" panose="020B0606020202030204" pitchFamily="34" charset="0"/>
                </a:rPr>
                <a:t>ção</a:t>
              </a:r>
              <a:endParaRPr lang="en-GB" altLang="pt-PT" sz="2800" b="1" dirty="0">
                <a:solidFill>
                  <a:srgbClr val="FFFFFF"/>
                </a:solidFill>
                <a:latin typeface="Arial Narrow" panose="020B0606020202030204" pitchFamily="34" charset="0"/>
              </a:endParaRPr>
            </a:p>
          </p:txBody>
        </p:sp>
      </p:grp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6649" y="1859142"/>
            <a:ext cx="1883827" cy="749873"/>
          </a:xfrm>
          <a:prstGeom prst="rect">
            <a:avLst/>
          </a:prstGeom>
        </p:spPr>
      </p:pic>
      <p:sp>
        <p:nvSpPr>
          <p:cNvPr id="20" name="Oval 8"/>
          <p:cNvSpPr>
            <a:spLocks noChangeArrowheads="1"/>
          </p:cNvSpPr>
          <p:nvPr/>
        </p:nvSpPr>
        <p:spPr bwMode="auto">
          <a:xfrm>
            <a:off x="2792413" y="1828800"/>
            <a:ext cx="2363787" cy="1173163"/>
          </a:xfrm>
          <a:prstGeom prst="ellipse">
            <a:avLst/>
          </a:prstGeom>
          <a:gradFill rotWithShape="0">
            <a:gsLst>
              <a:gs pos="0">
                <a:srgbClr val="AA4013"/>
              </a:gs>
              <a:gs pos="50000">
                <a:srgbClr val="F35B1B"/>
              </a:gs>
              <a:gs pos="100000">
                <a:srgbClr val="AA4013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x-none" altLang="pt-PT" sz="2400" dirty="0" smtClean="0"/>
              <a:t>Percep</a:t>
            </a:r>
            <a:r>
              <a:rPr lang="pt-PT" altLang="pt-PT" sz="2400" dirty="0" err="1" smtClean="0"/>
              <a:t>çã</a:t>
            </a:r>
            <a:r>
              <a:rPr lang="x-none" altLang="pt-PT" sz="2400" dirty="0" smtClean="0"/>
              <a:t>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x-none" altLang="pt-PT" sz="2400" dirty="0" smtClean="0"/>
              <a:t>celectiva</a:t>
            </a:r>
            <a:endParaRPr lang="pt-PT" altLang="pt-PT" sz="2400" dirty="0"/>
          </a:p>
        </p:txBody>
      </p:sp>
    </p:spTree>
    <p:extLst>
      <p:ext uri="{BB962C8B-B14F-4D97-AF65-F5344CB8AC3E}">
        <p14:creationId xmlns:p14="http://schemas.microsoft.com/office/powerpoint/2010/main" val="3075967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6005</TotalTime>
  <Words>1896</Words>
  <Application>Microsoft Office PowerPoint</Application>
  <PresentationFormat>Widescreen</PresentationFormat>
  <Paragraphs>345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6" baseType="lpstr">
      <vt:lpstr>Arial</vt:lpstr>
      <vt:lpstr>Arial Narrow</vt:lpstr>
      <vt:lpstr>Calibri</vt:lpstr>
      <vt:lpstr>Garamond</vt:lpstr>
      <vt:lpstr>Ink Free</vt:lpstr>
      <vt:lpstr>Kristen ITC</vt:lpstr>
      <vt:lpstr>NewBaskerville-Italic</vt:lpstr>
      <vt:lpstr>Tahoma</vt:lpstr>
      <vt:lpstr>Times New Roman</vt:lpstr>
      <vt:lpstr>Wingdings</vt:lpstr>
      <vt:lpstr>Clarity</vt:lpstr>
      <vt:lpstr> INSTITUTO SUPERIOR DE TRANSPORTES E COMUNICAÇÕES</vt:lpstr>
      <vt:lpstr>                                AULA- 6     </vt:lpstr>
      <vt:lpstr>Aula 5 : Percepção e Tomada de Decisão</vt:lpstr>
      <vt:lpstr>  1. O que é Percepção ? </vt:lpstr>
      <vt:lpstr>     2. Factores que influenciam a percepção     </vt:lpstr>
      <vt:lpstr>       3. Teoria da atribuição          </vt:lpstr>
      <vt:lpstr>       3. Teoria da atribuição          </vt:lpstr>
      <vt:lpstr>        4. Percepção de Pessoas: fazer julgamentos sobre os outros    .    </vt:lpstr>
      <vt:lpstr>        5. Factores de distorções na percepção     </vt:lpstr>
      <vt:lpstr>   5. Factores de distorções na percepção   </vt:lpstr>
      <vt:lpstr>    5. Factores de distorções na percepção    </vt:lpstr>
      <vt:lpstr>  5. Factores de distorções na percepção  </vt:lpstr>
      <vt:lpstr>     6. Aplicações específicas nas organizações    </vt:lpstr>
      <vt:lpstr>  6. Aplicações específicas nas organizaçõesAplicações    </vt:lpstr>
      <vt:lpstr>  7.  Ligação entre a percepção e a tomada de decisão   </vt:lpstr>
      <vt:lpstr>  8. Como as decisões devem ser tomadas  </vt:lpstr>
      <vt:lpstr>  9. Passos de modelo de tomada de decisão racional   </vt:lpstr>
      <vt:lpstr>   9. Passos de modelo de tomada de decisão racional   </vt:lpstr>
      <vt:lpstr>    10. Erros e vieses mais comuns     </vt:lpstr>
      <vt:lpstr>      10. Erros e vieses mais comuns       </vt:lpstr>
      <vt:lpstr>  11.0Tomada de decisão intuitiva  </vt:lpstr>
      <vt:lpstr> 12. Ética no processo de tomada de decisão</vt:lpstr>
      <vt:lpstr>13. Dicas para melhorar a tomada de decisões  </vt:lpstr>
      <vt:lpstr>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Muveca</dc:creator>
  <cp:lastModifiedBy>JUMA</cp:lastModifiedBy>
  <cp:revision>435</cp:revision>
  <dcterms:created xsi:type="dcterms:W3CDTF">2023-07-27T09:06:55Z</dcterms:created>
  <dcterms:modified xsi:type="dcterms:W3CDTF">2024-09-04T15:11:59Z</dcterms:modified>
</cp:coreProperties>
</file>