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434" r:id="rId4"/>
    <p:sldId id="258" r:id="rId5"/>
    <p:sldId id="438" r:id="rId6"/>
    <p:sldId id="445" r:id="rId7"/>
    <p:sldId id="452" r:id="rId8"/>
    <p:sldId id="277" r:id="rId9"/>
    <p:sldId id="280" r:id="rId10"/>
    <p:sldId id="439" r:id="rId11"/>
    <p:sldId id="444" r:id="rId12"/>
    <p:sldId id="443" r:id="rId13"/>
    <p:sldId id="442" r:id="rId14"/>
    <p:sldId id="441" r:id="rId15"/>
    <p:sldId id="440" r:id="rId16"/>
    <p:sldId id="446" r:id="rId17"/>
    <p:sldId id="448" r:id="rId18"/>
    <p:sldId id="449" r:id="rId19"/>
    <p:sldId id="450" r:id="rId20"/>
    <p:sldId id="451" r:id="rId21"/>
    <p:sldId id="265" r:id="rId22"/>
    <p:sldId id="455" r:id="rId23"/>
    <p:sldId id="454" r:id="rId24"/>
    <p:sldId id="453" r:id="rId25"/>
    <p:sldId id="284" r:id="rId2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422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BA56-94EE-44C2-B04C-DEEAC449986A}" type="datetimeFigureOut">
              <a:rPr lang="pt-PT" smtClean="0"/>
              <a:t>04/09/2024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C802-67B8-43A7-BDA3-C01C8AD50F9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6607"/>
            <a:ext cx="9144000" cy="1006688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sz="2200" b="1" dirty="0">
                <a:latin typeface="Garamond" panose="02020404030301010803" pitchFamily="18" charset="0"/>
              </a:rPr>
              <a:t>INSTITUTO SUPERIOR DE TRANSPORTES E COMUNICAÇÕES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35" y="1991467"/>
            <a:ext cx="10918209" cy="457750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DEPARTAMENTO  </a:t>
            </a:r>
            <a:r>
              <a:rPr lang="en-US" sz="2000" b="1" dirty="0">
                <a:latin typeface="Garamond" panose="02020404030301010803" pitchFamily="18" charset="0"/>
              </a:rPr>
              <a:t>DE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O, ECONOMIA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dirty="0">
              <a:latin typeface="Garamond" panose="02020404030301010803" pitchFamily="18" charset="0"/>
            </a:endParaRPr>
          </a:p>
          <a:p>
            <a:pPr algn="ctr"/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LICENCIATURA EM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latin typeface="Garamond" panose="02020404030301010803" pitchFamily="18" charset="0"/>
              </a:rPr>
              <a:t>COMPORTAMENTO ORGANIZACIONAL (CO)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DOCENTE</a:t>
            </a:r>
            <a:r>
              <a:rPr lang="x-none" sz="2000" b="1" dirty="0" smtClean="0">
                <a:latin typeface="Garamond" panose="02020404030301010803" pitchFamily="18" charset="0"/>
              </a:rPr>
              <a:t>S</a:t>
            </a:r>
            <a:r>
              <a:rPr lang="en-US" sz="2000" b="1" dirty="0" smtClean="0">
                <a:latin typeface="Garamond" panose="02020404030301010803" pitchFamily="18" charset="0"/>
              </a:rPr>
              <a:t>: </a:t>
            </a:r>
            <a:r>
              <a:rPr lang="en-US" sz="2000" b="1" dirty="0" err="1">
                <a:latin typeface="Garamond" panose="02020404030301010803" pitchFamily="18" charset="0"/>
              </a:rPr>
              <a:t>Juma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Mussa</a:t>
            </a:r>
            <a:r>
              <a:rPr lang="x-none" sz="2000" b="1" dirty="0" smtClean="0">
                <a:latin typeface="Garamond" panose="02020404030301010803" pitchFamily="18" charset="0"/>
              </a:rPr>
              <a:t> (MSC) e Diogo Mutemba 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(</a:t>
            </a:r>
            <a:r>
              <a:rPr lang="en-US" sz="2000" b="1" dirty="0" smtClean="0">
                <a:latin typeface="Garamond" panose="02020404030301010803" pitchFamily="18" charset="0"/>
              </a:rPr>
              <a:t>M</a:t>
            </a:r>
            <a:r>
              <a:rPr lang="x-none" sz="2000" b="1" dirty="0" smtClean="0">
                <a:latin typeface="Garamond" panose="02020404030301010803" pitchFamily="18" charset="0"/>
              </a:rPr>
              <a:t>BA</a:t>
            </a:r>
            <a:r>
              <a:rPr lang="en-US" sz="2000" b="1" dirty="0" smtClean="0">
                <a:latin typeface="Garamond" panose="02020404030301010803" pitchFamily="18" charset="0"/>
              </a:rPr>
              <a:t>)</a:t>
            </a:r>
            <a:endParaRPr lang="pt-PT" sz="2000" b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44046" y="828400"/>
            <a:ext cx="3860800" cy="329184"/>
          </a:xfrm>
        </p:spPr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73254"/>
            <a:ext cx="4114800" cy="648221"/>
          </a:xfrm>
        </p:spPr>
        <p:txBody>
          <a:bodyPr/>
          <a:lstStyle/>
          <a:p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(MSC),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</a:t>
            </a:fld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717" y="521197"/>
            <a:ext cx="1131070" cy="9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/>
              <a:t/>
            </a:r>
            <a:br>
              <a:rPr lang="x-none" dirty="0"/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5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 </a:t>
            </a:r>
            <a:r>
              <a:rPr lang="pt-PT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Factores de distorções na percepção</a:t>
            </a:r>
            <a: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76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altLang="en-US" sz="3200" b="1" dirty="0">
                <a:latin typeface="Garamond" panose="02020404030301010803" pitchFamily="18" charset="0"/>
              </a:rPr>
              <a:t>Percepção </a:t>
            </a:r>
            <a:r>
              <a:rPr lang="pt-PT" altLang="en-US" sz="3200" dirty="0">
                <a:latin typeface="Garamond" panose="02020404030301010803" pitchFamily="18" charset="0"/>
              </a:rPr>
              <a:t>- </a:t>
            </a:r>
            <a:r>
              <a:rPr lang="pt-PT" altLang="en-US" sz="3200" u="sng" dirty="0">
                <a:latin typeface="Garamond" panose="02020404030301010803" pitchFamily="18" charset="0"/>
              </a:rPr>
              <a:t>Processo </a:t>
            </a:r>
            <a:r>
              <a:rPr lang="pt-PT" altLang="en-US" sz="3200" u="sng" dirty="0" err="1">
                <a:latin typeface="Garamond" panose="02020404030301010803" pitchFamily="18" charset="0"/>
              </a:rPr>
              <a:t>pelo</a:t>
            </a:r>
            <a:r>
              <a:rPr lang="pt-PT" altLang="en-US" sz="3200" u="sng" dirty="0">
                <a:latin typeface="Garamond" panose="02020404030301010803" pitchFamily="18" charset="0"/>
              </a:rPr>
              <a:t> qual os indivíduos seleccionam, organizam e interpretam informação e impressões sensoriais </a:t>
            </a:r>
            <a:r>
              <a:rPr lang="pt-PT" altLang="en-US" sz="3200" dirty="0">
                <a:latin typeface="Garamond" panose="02020404030301010803" pitchFamily="18" charset="0"/>
              </a:rPr>
              <a:t>de modo a dar significado ao seu ambiente.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x-none" altLang="en-US" sz="3200" b="1" dirty="0" smtClean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en-US" sz="32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Percepção </a:t>
            </a:r>
            <a:r>
              <a:rPr lang="pt-PT" altLang="en-US" sz="32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sele</a:t>
            </a:r>
            <a:r>
              <a:rPr lang="x-none" altLang="en-US" sz="32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c</a:t>
            </a:r>
            <a:r>
              <a:rPr lang="pt-PT" altLang="en-US" sz="3200" b="1" dirty="0" err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tiva</a:t>
            </a:r>
            <a:r>
              <a:rPr lang="pt-BR" altLang="en-US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x-none" altLang="en-US" sz="3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- t</a:t>
            </a:r>
            <a:r>
              <a:rPr lang="pt-PT" altLang="en-US" sz="3200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endência</a:t>
            </a:r>
            <a:r>
              <a:rPr lang="pt-PT" altLang="en-US" sz="3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pt-PT" altLang="en-US" sz="3200" dirty="0">
                <a:solidFill>
                  <a:srgbClr val="FF0000"/>
                </a:solidFill>
                <a:latin typeface="Garamond" panose="02020404030301010803" pitchFamily="18" charset="0"/>
              </a:rPr>
              <a:t>para focalizar a atenção ou reter apenas </a:t>
            </a:r>
            <a:r>
              <a:rPr lang="pt-PT" altLang="en-US" sz="3200" u="sng" dirty="0">
                <a:solidFill>
                  <a:srgbClr val="FF0000"/>
                </a:solidFill>
                <a:latin typeface="Garamond" panose="02020404030301010803" pitchFamily="18" charset="0"/>
              </a:rPr>
              <a:t>alguns aspectos e não outros, com base nos interesses pessoai</a:t>
            </a:r>
            <a:r>
              <a:rPr lang="pt-PT" altLang="en-US" sz="3200" dirty="0">
                <a:solidFill>
                  <a:srgbClr val="FF0000"/>
                </a:solidFill>
                <a:latin typeface="Garamond" panose="02020404030301010803" pitchFamily="18" charset="0"/>
              </a:rPr>
              <a:t>s, background, experiência</a:t>
            </a:r>
            <a:r>
              <a:rPr lang="pt-PT" altLang="en-US" sz="3200" dirty="0">
                <a:latin typeface="Garamond" panose="02020404030301010803" pitchFamily="18" charset="0"/>
              </a:rPr>
              <a:t>, etc. (</a:t>
            </a:r>
            <a:r>
              <a:rPr lang="pt-PT" altLang="en-US" sz="3200" dirty="0" err="1">
                <a:latin typeface="Garamond" panose="02020404030301010803" pitchFamily="18" charset="0"/>
              </a:rPr>
              <a:t>Robbins</a:t>
            </a:r>
            <a:r>
              <a:rPr lang="pt-PT" altLang="en-US" sz="3200" dirty="0">
                <a:latin typeface="Garamond" panose="02020404030301010803" pitchFamily="18" charset="0"/>
              </a:rPr>
              <a:t>, </a:t>
            </a:r>
            <a:r>
              <a:rPr lang="x-none" altLang="en-US" sz="3200" dirty="0" smtClean="0">
                <a:latin typeface="Garamond" panose="02020404030301010803" pitchFamily="18" charset="0"/>
              </a:rPr>
              <a:t>2013</a:t>
            </a:r>
            <a:r>
              <a:rPr lang="pt-PT" altLang="en-US" sz="3200" dirty="0" smtClean="0">
                <a:latin typeface="Garamond" panose="02020404030301010803" pitchFamily="18" charset="0"/>
              </a:rPr>
              <a:t>).</a:t>
            </a:r>
            <a:endParaRPr lang="x-none" altLang="en-US" sz="32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t-PT" altLang="en-US" sz="32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t-PT" altLang="en-US" sz="3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Percepção sele</a:t>
            </a:r>
            <a:r>
              <a:rPr lang="x-none" altLang="en-US" sz="3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c</a:t>
            </a:r>
            <a:r>
              <a:rPr lang="pt-PT" altLang="en-US" sz="3200" b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tiva</a:t>
            </a:r>
            <a:r>
              <a:rPr lang="pt-BR" altLang="en-US" sz="3200" b="1" dirty="0">
                <a:latin typeface="Garamond" panose="02020404030301010803" pitchFamily="18" charset="0"/>
              </a:rPr>
              <a:t> </a:t>
            </a:r>
            <a:r>
              <a:rPr lang="x-none" altLang="en-US" sz="3200" b="1" dirty="0" smtClean="0">
                <a:latin typeface="Garamond" panose="02020404030301010803" pitchFamily="18" charset="0"/>
              </a:rPr>
              <a:t>-</a:t>
            </a:r>
            <a:r>
              <a:rPr lang="pt-PT" altLang="en-US" sz="32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As </a:t>
            </a:r>
            <a:r>
              <a:rPr lang="pt-PT" altLang="en-US" sz="3200" u="sng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pessoas interpretam </a:t>
            </a:r>
            <a:r>
              <a:rPr lang="pt-PT" altLang="en-US" sz="32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sele</a:t>
            </a:r>
            <a:r>
              <a:rPr lang="x-none" altLang="en-US" sz="32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</a:t>
            </a:r>
            <a:r>
              <a:rPr lang="pt-PT" altLang="en-US" sz="3200" u="sng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tivamente</a:t>
            </a:r>
            <a:r>
              <a:rPr lang="pt-PT" altLang="en-US" sz="32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pt-PT" altLang="en-US" sz="3200" u="sng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 que vêem</a:t>
            </a:r>
            <a:r>
              <a:rPr lang="pt-PT" altLang="en-US" sz="32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, com base em </a:t>
            </a:r>
            <a:r>
              <a:rPr lang="pt-PT" altLang="en-US" sz="3200" u="sng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seus próprios interesses, experiências passadas e atitudes.</a:t>
            </a:r>
            <a:r>
              <a:rPr lang="pt-BR" altLang="en-US" sz="3200" u="sng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endParaRPr lang="x-none" altLang="en-US" sz="3200" u="sng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altLang="en-US" sz="32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altLang="en-US" sz="32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sz="32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t-PT" sz="32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3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70" y="347472"/>
            <a:ext cx="10859729" cy="1176528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latin typeface="Garamond" panose="02020404030301010803" pitchFamily="18" charset="0"/>
              </a:rPr>
            </a:br>
            <a:r>
              <a:rPr lang="x-none" altLang="pt-PT" dirty="0">
                <a:latin typeface="Garamond" panose="02020404030301010803" pitchFamily="18" charset="0"/>
              </a:rPr>
              <a:t/>
            </a:r>
            <a:br>
              <a:rPr lang="x-none" altLang="pt-PT" dirty="0">
                <a:latin typeface="Garamond" panose="02020404030301010803" pitchFamily="18" charset="0"/>
              </a:rPr>
            </a:br>
            <a:r>
              <a:rPr lang="x-none" altLang="pt-PT" dirty="0" smtClean="0"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latin typeface="Garamond" panose="02020404030301010803" pitchFamily="18" charset="0"/>
              </a:rPr>
            </a:br>
            <a:r>
              <a:rPr lang="x-none" altLang="pt-PT" dirty="0">
                <a:latin typeface="Garamond" panose="02020404030301010803" pitchFamily="18" charset="0"/>
              </a:rPr>
              <a:t/>
            </a:r>
            <a:br>
              <a:rPr lang="x-none" altLang="pt-PT" dirty="0">
                <a:latin typeface="Garamond" panose="02020404030301010803" pitchFamily="18" charset="0"/>
              </a:rPr>
            </a:b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5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 </a:t>
            </a:r>
            <a:r>
              <a:rPr lang="pt-PT" altLang="en-US" sz="3600" dirty="0">
                <a:solidFill>
                  <a:schemeClr val="tx1"/>
                </a:solidFill>
                <a:latin typeface="Garamond" panose="02020404030301010803" pitchFamily="18" charset="0"/>
              </a:rPr>
              <a:t>Factores de distorções na percepção</a:t>
            </a:r>
            <a:r>
              <a:rPr lang="x-none" altLang="pt-PT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6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Efeito de halo</a:t>
            </a:r>
            <a:r>
              <a:rPr lang="pt-BR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u="sng" dirty="0" smtClean="0">
                <a:latin typeface="Garamond" panose="02020404030301010803" pitchFamily="18" charset="0"/>
              </a:rPr>
              <a:t>Tendência para gerar uma impressão geral da pessoa, baseada numa única característica </a:t>
            </a:r>
            <a:r>
              <a:rPr lang="pt-PT" altLang="en-US" sz="2800" dirty="0" smtClean="0">
                <a:latin typeface="Garamond" panose="02020404030301010803" pitchFamily="18" charset="0"/>
              </a:rPr>
              <a:t>(</a:t>
            </a:r>
            <a:r>
              <a:rPr lang="pt-PT" altLang="en-US" sz="2800" dirty="0" err="1" smtClean="0">
                <a:latin typeface="Garamond" panose="02020404030301010803" pitchFamily="18" charset="0"/>
              </a:rPr>
              <a:t>Robbins</a:t>
            </a:r>
            <a:r>
              <a:rPr lang="pt-PT" altLang="en-US" sz="2800" dirty="0" smtClean="0">
                <a:latin typeface="Garamond" panose="02020404030301010803" pitchFamily="18" charset="0"/>
              </a:rPr>
              <a:t>, 1</a:t>
            </a:r>
            <a:r>
              <a:rPr lang="x-none" altLang="en-US" sz="2800" dirty="0" smtClean="0">
                <a:latin typeface="Garamond" panose="02020404030301010803" pitchFamily="18" charset="0"/>
              </a:rPr>
              <a:t>2013</a:t>
            </a:r>
            <a:r>
              <a:rPr lang="pt-PT" altLang="en-US" sz="2800" dirty="0" smtClean="0">
                <a:latin typeface="Garamond" panose="02020404030301010803" pitchFamily="18" charset="0"/>
              </a:rPr>
              <a:t>).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pt-PT" altLang="en-US" sz="28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t-PT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Efeito de halo</a:t>
            </a:r>
            <a:r>
              <a:rPr lang="pt-BR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-</a:t>
            </a:r>
            <a:r>
              <a:rPr lang="pt-PT" altLang="en-US" sz="2800" dirty="0" smtClean="0">
                <a:latin typeface="Garamond" panose="02020404030301010803" pitchFamily="18" charset="0"/>
              </a:rPr>
              <a:t>Tendência para usar uma impressão geral de outra pessoa para </a:t>
            </a:r>
            <a:r>
              <a:rPr lang="pt-PT" altLang="en-US" sz="2800" u="sng" dirty="0" smtClean="0">
                <a:latin typeface="Garamond" panose="02020404030301010803" pitchFamily="18" charset="0"/>
              </a:rPr>
              <a:t>avaliar traços específicos ou comportamentos dessa pessoa </a:t>
            </a:r>
            <a:r>
              <a:rPr lang="pt-PT" altLang="en-US" sz="2800" dirty="0" smtClean="0">
                <a:latin typeface="Garamond" panose="02020404030301010803" pitchFamily="18" charset="0"/>
              </a:rPr>
              <a:t>(</a:t>
            </a:r>
            <a:r>
              <a:rPr lang="pt-PT" altLang="en-US" sz="2800" dirty="0" err="1" smtClean="0">
                <a:latin typeface="Garamond" panose="02020404030301010803" pitchFamily="18" charset="0"/>
              </a:rPr>
              <a:t>Greenberg</a:t>
            </a:r>
            <a:r>
              <a:rPr lang="pt-PT" altLang="en-US" sz="2800" dirty="0" smtClean="0">
                <a:latin typeface="Garamond" panose="02020404030301010803" pitchFamily="18" charset="0"/>
              </a:rPr>
              <a:t>, 2000).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30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Efeito de contraste</a:t>
            </a:r>
            <a:r>
              <a:rPr lang="pt-BR" altLang="en-US" sz="30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3000" b="1" dirty="0" smtClean="0">
                <a:latin typeface="Garamond" panose="02020404030301010803" pitchFamily="18" charset="0"/>
              </a:rPr>
              <a:t>– </a:t>
            </a:r>
            <a:r>
              <a:rPr lang="x-none" altLang="en-US" sz="3000" u="sng" dirty="0" smtClean="0">
                <a:latin typeface="Garamond" panose="02020404030301010803" pitchFamily="18" charset="0"/>
              </a:rPr>
              <a:t>a </a:t>
            </a:r>
            <a:r>
              <a:rPr lang="pt-PT" altLang="en-US" sz="30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avaliação das características de uma pessoa é </a:t>
            </a:r>
            <a:r>
              <a:rPr lang="pt-PT" altLang="en-US" sz="3000" u="sng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afe</a:t>
            </a:r>
            <a:r>
              <a:rPr lang="x-none" altLang="en-US" sz="30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</a:t>
            </a:r>
            <a:r>
              <a:rPr lang="pt-PT" altLang="en-US" sz="3000" u="sng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tada</a:t>
            </a:r>
            <a:r>
              <a:rPr lang="pt-PT" altLang="en-US" sz="3000" u="sng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 pela comparação com outras pessoas encontradas recentemente </a:t>
            </a:r>
            <a:r>
              <a:rPr lang="pt-PT" altLang="en-US" sz="30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que têm essas mesmas características </a:t>
            </a:r>
            <a:r>
              <a:rPr lang="pt-PT" altLang="en-US" sz="3000" dirty="0" smtClean="0">
                <a:latin typeface="Garamond" panose="02020404030301010803" pitchFamily="18" charset="0"/>
                <a:cs typeface="Arial" panose="020B0604020202020204" pitchFamily="34" charset="0"/>
              </a:rPr>
              <a:t>avaliadas como melhores ou piores.</a:t>
            </a:r>
            <a:r>
              <a:rPr lang="pt-BR" altLang="en-US" sz="3000" dirty="0" smtClean="0">
                <a:latin typeface="Garamond" panose="02020404030301010803" pitchFamily="18" charset="0"/>
              </a:rPr>
              <a:t> </a:t>
            </a:r>
            <a:endParaRPr lang="en-US" altLang="en-US" sz="30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t-PT" altLang="pt-PT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36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PT" sz="36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-103239"/>
            <a:ext cx="5486400" cy="450711"/>
          </a:xfrm>
        </p:spPr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81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1664"/>
            <a:ext cx="10972800" cy="742335"/>
          </a:xfrm>
        </p:spPr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5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 </a:t>
            </a:r>
            <a:r>
              <a:rPr lang="pt-PT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Factores de distorções na percepção</a:t>
            </a:r>
            <a: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Proje</a:t>
            </a:r>
            <a:r>
              <a:rPr lang="x-none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c</a:t>
            </a:r>
            <a:r>
              <a:rPr lang="pt-PT" altLang="en-US" sz="2800" b="1" dirty="0" err="1" smtClean="0">
                <a:latin typeface="Garamond" panose="02020404030301010803" pitchFamily="18" charset="0"/>
                <a:cs typeface="Times New Roman" panose="02020603050405020304" pitchFamily="18" charset="0"/>
              </a:rPr>
              <a:t>ção</a:t>
            </a:r>
            <a:r>
              <a:rPr lang="pt-BR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Atribuição </a:t>
            </a:r>
            <a:r>
              <a:rPr lang="pt-PT" altLang="en-US" sz="2800" u="sng" dirty="0">
                <a:latin typeface="Garamond" panose="02020404030301010803" pitchFamily="18" charset="0"/>
                <a:cs typeface="Arial" panose="020B0604020202020204" pitchFamily="34" charset="0"/>
              </a:rPr>
              <a:t>de características próprias de um indivíduo a outras pessoas.</a:t>
            </a:r>
            <a:r>
              <a:rPr lang="pt-BR" altLang="en-US" sz="2800" u="sng" dirty="0">
                <a:latin typeface="Garamond" panose="02020404030301010803" pitchFamily="18" charset="0"/>
              </a:rPr>
              <a:t> </a:t>
            </a:r>
            <a:endParaRPr lang="x-none" altLang="en-US" sz="2800" u="sng" dirty="0" smtClean="0"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x-none" altLang="en-US" sz="2800" b="1" dirty="0" smtClean="0">
                <a:latin typeface="Garamond" panose="02020404030301010803" pitchFamily="18" charset="0"/>
              </a:rPr>
              <a:t>Projec</a:t>
            </a:r>
            <a:r>
              <a:rPr lang="pt-PT" altLang="en-US" sz="2800" b="1" dirty="0" err="1" smtClean="0">
                <a:latin typeface="Garamond" panose="02020404030301010803" pitchFamily="18" charset="0"/>
              </a:rPr>
              <a:t>çã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o </a:t>
            </a:r>
            <a:r>
              <a:rPr lang="x-none" altLang="en-US" sz="2800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dirty="0" smtClean="0">
                <a:latin typeface="Garamond" panose="02020404030301010803" pitchFamily="18" charset="0"/>
              </a:rPr>
              <a:t>Tendência </a:t>
            </a:r>
            <a:r>
              <a:rPr lang="pt-PT" altLang="en-US" sz="2800" dirty="0">
                <a:latin typeface="Garamond" panose="02020404030301010803" pitchFamily="18" charset="0"/>
              </a:rPr>
              <a:t>para atribuir as características ou sentimentos próprios aos outros. (</a:t>
            </a:r>
            <a:r>
              <a:rPr lang="pt-PT" altLang="en-US" sz="2800" dirty="0" err="1">
                <a:latin typeface="Garamond" panose="02020404030301010803" pitchFamily="18" charset="0"/>
              </a:rPr>
              <a:t>Robbins</a:t>
            </a:r>
            <a:r>
              <a:rPr lang="pt-PT" altLang="en-US" sz="2800" dirty="0">
                <a:latin typeface="Garamond" panose="02020404030301010803" pitchFamily="18" charset="0"/>
              </a:rPr>
              <a:t>, </a:t>
            </a:r>
            <a:r>
              <a:rPr lang="x-none" altLang="en-US" sz="2800" dirty="0" smtClean="0">
                <a:latin typeface="Garamond" panose="02020404030301010803" pitchFamily="18" charset="0"/>
              </a:rPr>
              <a:t>2013</a:t>
            </a:r>
            <a:r>
              <a:rPr lang="pt-PT" altLang="en-US" sz="2800" dirty="0" smtClean="0">
                <a:latin typeface="Garamond" panose="02020404030301010803" pitchFamily="18" charset="0"/>
              </a:rPr>
              <a:t>)</a:t>
            </a:r>
            <a:r>
              <a:rPr lang="x-none" altLang="en-US" sz="2800" dirty="0" smtClean="0">
                <a:latin typeface="Garamond" panose="02020404030301010803" pitchFamily="18" charset="0"/>
              </a:rPr>
              <a:t>.</a:t>
            </a:r>
          </a:p>
          <a:p>
            <a:pPr marL="0" indent="0" algn="just">
              <a:spcBef>
                <a:spcPct val="50000"/>
              </a:spcBef>
              <a:buNone/>
            </a:pPr>
            <a:endParaRPr lang="x-none" altLang="en-US" sz="2800" dirty="0" smtClean="0">
              <a:latin typeface="Garamond" panose="02020404030301010803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pt-PT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Estereotipagem</a:t>
            </a:r>
            <a:r>
              <a:rPr lang="x-none" altLang="en-US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-</a:t>
            </a:r>
            <a:r>
              <a:rPr lang="pt-BR" altLang="en-US" sz="2800" dirty="0" smtClean="0">
                <a:latin typeface="Garamond" panose="02020404030301010803" pitchFamily="18" charset="0"/>
              </a:rPr>
              <a:t> </a:t>
            </a:r>
            <a:r>
              <a:rPr lang="pt-PT" altLang="en-US" sz="28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Julgamento </a:t>
            </a:r>
            <a:r>
              <a:rPr lang="pt-PT" altLang="en-US" sz="2800" u="sng" dirty="0">
                <a:latin typeface="Garamond" panose="02020404030301010803" pitchFamily="18" charset="0"/>
                <a:cs typeface="Arial" panose="020B0604020202020204" pitchFamily="34" charset="0"/>
              </a:rPr>
              <a:t>de uma pessoa </a:t>
            </a:r>
            <a:r>
              <a:rPr lang="pt-PT" altLang="en-US" sz="28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com </a:t>
            </a:r>
            <a:r>
              <a:rPr lang="pt-PT" altLang="en-US" sz="2800" u="sng" dirty="0">
                <a:latin typeface="Garamond" panose="02020404030301010803" pitchFamily="18" charset="0"/>
                <a:cs typeface="Arial" panose="020B0604020202020204" pitchFamily="34" charset="0"/>
              </a:rPr>
              <a:t>base na percepção do grupo do qual essa pessoa faz parte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.</a:t>
            </a:r>
            <a:r>
              <a:rPr lang="pt-BR" altLang="en-US" sz="2800" dirty="0">
                <a:latin typeface="Garamond" panose="02020404030301010803" pitchFamily="18" charset="0"/>
              </a:rPr>
              <a:t> 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Estereotipagem</a:t>
            </a:r>
            <a:r>
              <a:rPr lang="pt-PT" altLang="en-US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x-none" altLang="en-US" sz="28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-</a:t>
            </a:r>
            <a:r>
              <a:rPr lang="pt-PT" altLang="en-US" sz="2800" u="sng" dirty="0" smtClean="0">
                <a:latin typeface="Garamond" panose="02020404030301010803" pitchFamily="18" charset="0"/>
              </a:rPr>
              <a:t>Tendencia </a:t>
            </a:r>
            <a:r>
              <a:rPr lang="pt-PT" altLang="en-US" sz="2800" u="sng" dirty="0">
                <a:latin typeface="Garamond" panose="02020404030301010803" pitchFamily="18" charset="0"/>
              </a:rPr>
              <a:t>a fazer julgamentos sobre alguém, baseados na percepção que se tem do grupo ao qual essa pessoa pertence </a:t>
            </a:r>
            <a:r>
              <a:rPr lang="pt-PT" altLang="en-US" sz="2800" dirty="0">
                <a:latin typeface="Garamond" panose="02020404030301010803" pitchFamily="18" charset="0"/>
              </a:rPr>
              <a:t>(</a:t>
            </a:r>
            <a:r>
              <a:rPr lang="pt-PT" altLang="en-US" sz="2800" dirty="0" err="1">
                <a:latin typeface="Garamond" panose="02020404030301010803" pitchFamily="18" charset="0"/>
              </a:rPr>
              <a:t>Robbins</a:t>
            </a:r>
            <a:r>
              <a:rPr lang="pt-PT" altLang="en-US" sz="2800" dirty="0">
                <a:latin typeface="Garamond" panose="02020404030301010803" pitchFamily="18" charset="0"/>
              </a:rPr>
              <a:t>, 1996).</a:t>
            </a:r>
            <a:endParaRPr lang="en-GB" altLang="en-US" sz="2800" dirty="0">
              <a:latin typeface="Garamond" panose="02020404030301010803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x-none" altLang="en-US" dirty="0" smtClean="0"/>
          </a:p>
          <a:p>
            <a:pPr marL="0" indent="0">
              <a:spcBef>
                <a:spcPct val="50000"/>
              </a:spcBef>
              <a:buNone/>
            </a:pPr>
            <a:endParaRPr lang="en-US" altLang="en-US" dirty="0"/>
          </a:p>
          <a:p>
            <a:pPr marL="0" indent="0">
              <a:spcBef>
                <a:spcPct val="50000"/>
              </a:spcBef>
              <a:buNone/>
            </a:pPr>
            <a:endParaRPr lang="x-none" altLang="en-US" dirty="0" smtClean="0"/>
          </a:p>
          <a:p>
            <a:pPr marL="0" indent="0">
              <a:spcBef>
                <a:spcPct val="50000"/>
              </a:spcBef>
              <a:buNone/>
            </a:pPr>
            <a:endParaRPr lang="en-GB" altLang="en-US" dirty="0"/>
          </a:p>
          <a:p>
            <a:pPr marL="0" indent="0">
              <a:spcBef>
                <a:spcPct val="50000"/>
              </a:spcBef>
              <a:buNone/>
            </a:pPr>
            <a:endParaRPr lang="x-none" altLang="en-US" dirty="0" smtClean="0"/>
          </a:p>
          <a:p>
            <a:pPr marL="0" indent="0">
              <a:spcBef>
                <a:spcPct val="50000"/>
              </a:spcBef>
              <a:buNone/>
            </a:pPr>
            <a:endParaRPr lang="x-none" altLang="en-US" dirty="0" smtClean="0"/>
          </a:p>
          <a:p>
            <a:pPr marL="0" indent="0">
              <a:spcBef>
                <a:spcPct val="50000"/>
              </a:spcBef>
              <a:buNone/>
            </a:pPr>
            <a:endParaRPr lang="en-US" altLang="en-US" dirty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90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418" y="648928"/>
            <a:ext cx="10785989" cy="875071"/>
          </a:xfrm>
        </p:spPr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6. </a:t>
            </a:r>
            <a:r>
              <a:rPr lang="x-none" sz="3100" dirty="0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Aplica</a:t>
            </a:r>
            <a:r>
              <a:rPr lang="pt-PT" sz="3100" dirty="0" err="1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çõ</a:t>
            </a:r>
            <a:r>
              <a:rPr lang="x-none" sz="3100" dirty="0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es espec</a:t>
            </a:r>
            <a:r>
              <a:rPr lang="pt-PT" sz="3100" dirty="0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í</a:t>
            </a:r>
            <a:r>
              <a:rPr lang="x-none" sz="3100" dirty="0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ficas nas organiza</a:t>
            </a:r>
            <a:r>
              <a:rPr lang="pt-PT" sz="3100" dirty="0" err="1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çõ</a:t>
            </a:r>
            <a:r>
              <a:rPr lang="x-none" sz="3100" dirty="0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es</a:t>
            </a:r>
            <a:r>
              <a:rPr lang="en-US" altLang="pt-PT" sz="31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pt-PT" sz="3100" dirty="0">
                <a:solidFill>
                  <a:schemeClr val="bg1"/>
                </a:solidFill>
                <a:latin typeface="+mn-lt"/>
              </a:rPr>
            </a:br>
            <a: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11366090" cy="508081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x-none" sz="32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6. </a:t>
            </a:r>
            <a:r>
              <a:rPr lang="x-none" sz="32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Aplica</a:t>
            </a:r>
            <a:r>
              <a:rPr lang="pt-PT" sz="3200" dirty="0" err="1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espec</a:t>
            </a:r>
            <a:r>
              <a:rPr lang="pt-PT" sz="32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í</a:t>
            </a:r>
            <a:r>
              <a:rPr lang="x-none" sz="32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ficas nas organiza</a:t>
            </a:r>
            <a:r>
              <a:rPr lang="pt-PT" sz="3200" dirty="0" err="1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800" b="1" dirty="0">
                <a:latin typeface="Garamond" panose="02020404030301010803" pitchFamily="18" charset="0"/>
              </a:rPr>
              <a:t>Entrevista de </a:t>
            </a:r>
            <a:r>
              <a:rPr lang="en-US" altLang="en-US" sz="2800" b="1" dirty="0" err="1" smtClean="0">
                <a:latin typeface="Garamond" panose="02020404030301010803" pitchFamily="18" charset="0"/>
              </a:rPr>
              <a:t>seleção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dirty="0" smtClean="0">
                <a:latin typeface="Garamond" panose="02020404030301010803" pitchFamily="18" charset="0"/>
              </a:rPr>
              <a:t>- </a:t>
            </a:r>
            <a:r>
              <a:rPr lang="pt-BR" altLang="en-US" sz="2800" dirty="0" err="1" smtClean="0">
                <a:latin typeface="Garamond" panose="02020404030301010803" pitchFamily="18" charset="0"/>
                <a:cs typeface="Arial" panose="020B0604020202020204" pitchFamily="34" charset="0"/>
              </a:rPr>
              <a:t>Viéses</a:t>
            </a:r>
            <a:r>
              <a:rPr lang="pt-BR" altLang="en-US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pt-BR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de percepção afetam a precisão dos julgamentos dos candidatos</a:t>
            </a:r>
            <a:r>
              <a:rPr lang="en-US" altLang="en-US" sz="2800" dirty="0">
                <a:latin typeface="Garamond" panose="020204040303010108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800" b="1" dirty="0" err="1">
                <a:latin typeface="Garamond" panose="02020404030301010803" pitchFamily="18" charset="0"/>
              </a:rPr>
              <a:t>Expectativas</a:t>
            </a:r>
            <a:r>
              <a:rPr lang="en-US" altLang="en-US" sz="2800" b="1" dirty="0">
                <a:latin typeface="Garamond" panose="02020404030301010803" pitchFamily="18" charset="0"/>
              </a:rPr>
              <a:t> </a:t>
            </a:r>
            <a:r>
              <a:rPr lang="en-US" altLang="en-US" sz="2800" b="1" dirty="0" err="1">
                <a:latin typeface="Garamond" panose="02020404030301010803" pitchFamily="18" charset="0"/>
              </a:rPr>
              <a:t>sobre</a:t>
            </a:r>
            <a:r>
              <a:rPr lang="en-US" altLang="en-US" sz="2800" b="1" dirty="0">
                <a:latin typeface="Garamond" panose="02020404030301010803" pitchFamily="18" charset="0"/>
              </a:rPr>
              <a:t> o </a:t>
            </a:r>
            <a:r>
              <a:rPr lang="en-US" altLang="en-US" sz="2800" b="1" dirty="0" err="1" smtClean="0">
                <a:latin typeface="Garamond" panose="02020404030301010803" pitchFamily="18" charset="0"/>
              </a:rPr>
              <a:t>desempenho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b="1" dirty="0" smtClean="0">
                <a:latin typeface="Garamond" panose="02020404030301010803" pitchFamily="18" charset="0"/>
                <a:cs typeface="Arial" panose="020B0604020202020204" pitchFamily="34" charset="0"/>
              </a:rPr>
              <a:t>Profecia </a:t>
            </a:r>
            <a:r>
              <a:rPr lang="pt-PT" altLang="en-US" sz="2800" b="1" dirty="0">
                <a:latin typeface="Garamond" panose="02020404030301010803" pitchFamily="18" charset="0"/>
                <a:cs typeface="Arial" panose="020B0604020202020204" pitchFamily="34" charset="0"/>
              </a:rPr>
              <a:t>auto-realizadora</a:t>
            </a:r>
            <a:r>
              <a:rPr lang="en-US" altLang="en-US" sz="2800" b="1" dirty="0">
                <a:latin typeface="Garamond" panose="02020404030301010803" pitchFamily="18" charset="0"/>
              </a:rPr>
              <a:t>:</a:t>
            </a:r>
            <a:r>
              <a:rPr lang="en-US" altLang="en-US" sz="2800" dirty="0">
                <a:latin typeface="Garamond" panose="02020404030301010803" pitchFamily="18" charset="0"/>
              </a:rPr>
              <a:t> 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quando </a:t>
            </a:r>
            <a:r>
              <a:rPr lang="pt-PT" altLang="en-US" sz="2800" u="sng" dirty="0">
                <a:latin typeface="Garamond" panose="02020404030301010803" pitchFamily="18" charset="0"/>
                <a:cs typeface="Arial" panose="020B0604020202020204" pitchFamily="34" charset="0"/>
              </a:rPr>
              <a:t>alguém tem uma percepção distorcida de uma pessoa e a expectativa resultan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te é que essa pessoa se comporte de maneira coerente com essa percepção</a:t>
            </a:r>
            <a:r>
              <a:rPr lang="pt-PT" altLang="en-US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.</a:t>
            </a:r>
            <a:endParaRPr lang="x-none" altLang="en-US" sz="2800" dirty="0" smtClean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altLang="en-US" sz="2800" dirty="0">
              <a:latin typeface="Garamond" panose="02020404030301010803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800" b="1" dirty="0" err="1">
                <a:latin typeface="Garamond" panose="02020404030301010803" pitchFamily="18" charset="0"/>
              </a:rPr>
              <a:t>Generalização</a:t>
            </a:r>
            <a:r>
              <a:rPr lang="en-US" altLang="en-US" sz="2800" b="1" dirty="0">
                <a:latin typeface="Garamond" panose="02020404030301010803" pitchFamily="18" charset="0"/>
              </a:rPr>
              <a:t> de </a:t>
            </a:r>
            <a:r>
              <a:rPr lang="en-US" altLang="en-US" sz="2800" b="1" dirty="0" err="1">
                <a:latin typeface="Garamond" panose="02020404030301010803" pitchFamily="18" charset="0"/>
              </a:rPr>
              <a:t>perfil</a:t>
            </a:r>
            <a:r>
              <a:rPr lang="en-US" altLang="en-US" sz="2800" b="1" dirty="0">
                <a:latin typeface="Garamond" panose="02020404030301010803" pitchFamily="18" charset="0"/>
              </a:rPr>
              <a:t> </a:t>
            </a:r>
            <a:r>
              <a:rPr lang="en-US" altLang="en-US" sz="2800" b="1" dirty="0" err="1" smtClean="0">
                <a:latin typeface="Garamond" panose="02020404030301010803" pitchFamily="18" charset="0"/>
              </a:rPr>
              <a:t>étnico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Uma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forma de estereotipagem em que um grupo de indivíduos é tomado com um só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, geralmente com base em critérios de raça ou etnia, e torna-se alvo de cerrada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vigilância e investigação.</a:t>
            </a:r>
            <a:r>
              <a:rPr lang="pt-BR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endParaRPr lang="en-US" altLang="en-US" sz="28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x-none" sz="28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52168"/>
            <a:ext cx="10972800" cy="771832"/>
          </a:xfrm>
        </p:spPr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pt-PT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6.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Aplica</a:t>
            </a:r>
            <a:r>
              <a:rPr lang="pt-PT" sz="3600" dirty="0" err="1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espec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í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ficas nas organiza</a:t>
            </a:r>
            <a:r>
              <a:rPr lang="pt-PT" sz="3600" dirty="0" err="1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r>
              <a:rPr lang="en-US" altLang="pt-PT" sz="3600" dirty="0">
                <a:solidFill>
                  <a:schemeClr val="bg1"/>
                </a:solidFill>
                <a:latin typeface="Garamond" panose="02020404030301010803" pitchFamily="18" charset="0"/>
              </a:rPr>
              <a:t>Aplicações</a:t>
            </a:r>
            <a:r>
              <a:rPr lang="x-none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29" y="1600200"/>
            <a:ext cx="11798709" cy="5095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4000" dirty="0">
                <a:latin typeface="Garamond" panose="02020404030301010803" pitchFamily="18" charset="0"/>
                <a:cs typeface="Calibri" panose="020F0502020204030204" pitchFamily="34" charset="0"/>
              </a:rPr>
              <a:t>Aplica</a:t>
            </a:r>
            <a:r>
              <a:rPr lang="pt-PT" sz="4000" dirty="0" err="1"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4000" dirty="0">
                <a:latin typeface="Garamond" panose="02020404030301010803" pitchFamily="18" charset="0"/>
                <a:cs typeface="Calibri" panose="020F0502020204030204" pitchFamily="34" charset="0"/>
              </a:rPr>
              <a:t>es espec</a:t>
            </a:r>
            <a:r>
              <a:rPr lang="pt-PT" sz="4000" dirty="0">
                <a:latin typeface="Garamond" panose="02020404030301010803" pitchFamily="18" charset="0"/>
                <a:cs typeface="Calibri" panose="020F0502020204030204" pitchFamily="34" charset="0"/>
              </a:rPr>
              <a:t>í</a:t>
            </a:r>
            <a:r>
              <a:rPr lang="x-none" sz="4000" dirty="0">
                <a:latin typeface="Garamond" panose="02020404030301010803" pitchFamily="18" charset="0"/>
                <a:cs typeface="Calibri" panose="020F0502020204030204" pitchFamily="34" charset="0"/>
              </a:rPr>
              <a:t>ficas nas organiza</a:t>
            </a:r>
            <a:r>
              <a:rPr lang="pt-PT" sz="4000" dirty="0" err="1"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4000" dirty="0" smtClean="0">
                <a:latin typeface="Garamond" panose="02020404030301010803" pitchFamily="18" charset="0"/>
                <a:cs typeface="Calibri" panose="020F0502020204030204" pitchFamily="34" charset="0"/>
              </a:rPr>
              <a:t>es </a:t>
            </a:r>
            <a:r>
              <a:rPr lang="x-none" dirty="0" smtClean="0">
                <a:latin typeface="Garamond" panose="02020404030301010803" pitchFamily="18" charset="0"/>
                <a:cs typeface="Calibri" panose="020F0502020204030204" pitchFamily="34" charset="0"/>
              </a:rPr>
              <a:t>(Cont.)</a:t>
            </a:r>
          </a:p>
          <a:p>
            <a:pPr marL="0" indent="0">
              <a:buNone/>
            </a:pPr>
            <a:endParaRPr lang="pt-PT" altLang="pt-PT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800" b="1" dirty="0">
                <a:latin typeface="Garamond" panose="02020404030301010803" pitchFamily="18" charset="0"/>
              </a:rPr>
              <a:t>Avaliação do </a:t>
            </a:r>
            <a:r>
              <a:rPr lang="en-US" altLang="en-US" sz="2800" b="1" dirty="0" err="1" smtClean="0">
                <a:latin typeface="Garamond" panose="02020404030301010803" pitchFamily="18" charset="0"/>
              </a:rPr>
              <a:t>desempenho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 - </a:t>
            </a:r>
            <a:r>
              <a:rPr lang="en-US" altLang="en-US" sz="2800" u="sng" dirty="0" smtClean="0">
                <a:latin typeface="Garamond" panose="02020404030301010803" pitchFamily="18" charset="0"/>
              </a:rPr>
              <a:t>A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avaliação</a:t>
            </a:r>
            <a:r>
              <a:rPr lang="en-US" altLang="en-US" sz="2800" u="sng" dirty="0">
                <a:latin typeface="Garamond" panose="02020404030301010803" pitchFamily="18" charset="0"/>
              </a:rPr>
              <a:t> de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desempenho</a:t>
            </a:r>
            <a:r>
              <a:rPr lang="en-US" altLang="en-US" sz="2800" u="sng" dirty="0">
                <a:latin typeface="Garamond" panose="02020404030301010803" pitchFamily="18" charset="0"/>
              </a:rPr>
              <a:t>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representa</a:t>
            </a:r>
            <a:r>
              <a:rPr lang="en-US" altLang="en-US" sz="2800" u="sng" dirty="0">
                <a:latin typeface="Garamond" panose="02020404030301010803" pitchFamily="18" charset="0"/>
              </a:rPr>
              <a:t> um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julgamento</a:t>
            </a:r>
            <a:r>
              <a:rPr lang="en-US" altLang="en-US" sz="2800" u="sng" dirty="0">
                <a:latin typeface="Garamond" panose="02020404030301010803" pitchFamily="18" charset="0"/>
              </a:rPr>
              <a:t>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quase</a:t>
            </a:r>
            <a:r>
              <a:rPr lang="en-US" altLang="en-US" sz="2800" u="sng" dirty="0">
                <a:latin typeface="Garamond" panose="02020404030301010803" pitchFamily="18" charset="0"/>
              </a:rPr>
              <a:t>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sempre</a:t>
            </a:r>
            <a:r>
              <a:rPr lang="en-US" altLang="en-US" sz="2800" u="sng" dirty="0">
                <a:latin typeface="Garamond" panose="02020404030301010803" pitchFamily="18" charset="0"/>
              </a:rPr>
              <a:t>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subjetivo</a:t>
            </a:r>
            <a:r>
              <a:rPr lang="en-US" altLang="en-US" sz="2800" u="sng" dirty="0">
                <a:latin typeface="Garamond" panose="02020404030301010803" pitchFamily="18" charset="0"/>
              </a:rPr>
              <a:t> </a:t>
            </a:r>
            <a:r>
              <a:rPr lang="en-US" altLang="en-US" sz="2800" dirty="0">
                <a:latin typeface="Garamond" panose="02020404030301010803" pitchFamily="18" charset="0"/>
              </a:rPr>
              <a:t>do </a:t>
            </a:r>
            <a:r>
              <a:rPr lang="en-US" altLang="en-US" sz="2800" dirty="0" err="1">
                <a:latin typeface="Garamond" panose="02020404030301010803" pitchFamily="18" charset="0"/>
              </a:rPr>
              <a:t>trabalho</a:t>
            </a:r>
            <a:r>
              <a:rPr lang="en-US" altLang="en-US" sz="2800" dirty="0">
                <a:latin typeface="Garamond" panose="02020404030301010803" pitchFamily="18" charset="0"/>
              </a:rPr>
              <a:t> do </a:t>
            </a:r>
            <a:r>
              <a:rPr lang="en-US" altLang="en-US" sz="2800" dirty="0" err="1">
                <a:latin typeface="Garamond" panose="02020404030301010803" pitchFamily="18" charset="0"/>
              </a:rPr>
              <a:t>funcionário</a:t>
            </a:r>
            <a:r>
              <a:rPr lang="en-US" altLang="en-US" sz="2800" dirty="0" smtClean="0">
                <a:latin typeface="Garamond" panose="02020404030301010803" pitchFamily="18" charset="0"/>
              </a:rPr>
              <a:t>.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altLang="en-US" sz="28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800" b="1" dirty="0" err="1">
                <a:latin typeface="Garamond" panose="02020404030301010803" pitchFamily="18" charset="0"/>
              </a:rPr>
              <a:t>Esforço</a:t>
            </a:r>
            <a:r>
              <a:rPr lang="en-US" altLang="en-US" sz="2800" b="1" dirty="0">
                <a:latin typeface="Garamond" panose="02020404030301010803" pitchFamily="18" charset="0"/>
              </a:rPr>
              <a:t> do </a:t>
            </a:r>
            <a:r>
              <a:rPr lang="en-US" altLang="en-US" sz="2800" b="1" dirty="0" err="1" smtClean="0">
                <a:latin typeface="Garamond" panose="02020404030301010803" pitchFamily="18" charset="0"/>
              </a:rPr>
              <a:t>funcionário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 - </a:t>
            </a:r>
            <a:r>
              <a:rPr lang="en-US" altLang="en-US" sz="2800" u="sng" dirty="0" smtClean="0">
                <a:latin typeface="Garamond" panose="02020404030301010803" pitchFamily="18" charset="0"/>
              </a:rPr>
              <a:t>A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avaliação</a:t>
            </a:r>
            <a:r>
              <a:rPr lang="en-US" altLang="en-US" sz="2800" u="sng" dirty="0">
                <a:latin typeface="Garamond" panose="02020404030301010803" pitchFamily="18" charset="0"/>
              </a:rPr>
              <a:t> do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esforço</a:t>
            </a:r>
            <a:r>
              <a:rPr lang="en-US" altLang="en-US" sz="2800" u="sng" dirty="0">
                <a:latin typeface="Garamond" panose="02020404030301010803" pitchFamily="18" charset="0"/>
              </a:rPr>
              <a:t> de um </a:t>
            </a:r>
            <a:r>
              <a:rPr lang="en-US" altLang="en-US" sz="2800" u="sng" dirty="0" err="1">
                <a:latin typeface="Garamond" panose="02020404030301010803" pitchFamily="18" charset="0"/>
              </a:rPr>
              <a:t>indivíduo</a:t>
            </a:r>
            <a:r>
              <a:rPr lang="en-US" altLang="en-US" sz="2800" u="sng" dirty="0">
                <a:latin typeface="Garamond" panose="02020404030301010803" pitchFamily="18" charset="0"/>
              </a:rPr>
              <a:t> é um </a:t>
            </a:r>
            <a:r>
              <a:rPr lang="en-US" altLang="en-US" sz="2800" u="sng" dirty="0" err="1">
                <a:solidFill>
                  <a:srgbClr val="FF0000"/>
                </a:solidFill>
                <a:latin typeface="Garamond" panose="02020404030301010803" pitchFamily="18" charset="0"/>
              </a:rPr>
              <a:t>julgamento</a:t>
            </a:r>
            <a:r>
              <a:rPr lang="en-US" altLang="en-US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  <a:latin typeface="Garamond" panose="02020404030301010803" pitchFamily="18" charset="0"/>
              </a:rPr>
              <a:t>subjetivo</a:t>
            </a:r>
            <a:r>
              <a:rPr lang="en-US" altLang="en-US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, </a:t>
            </a:r>
            <a:r>
              <a:rPr lang="en-US" altLang="en-US" sz="2800" u="sng" dirty="0" err="1">
                <a:solidFill>
                  <a:srgbClr val="FF0000"/>
                </a:solidFill>
                <a:latin typeface="Garamond" panose="02020404030301010803" pitchFamily="18" charset="0"/>
              </a:rPr>
              <a:t>suscetível</a:t>
            </a:r>
            <a:r>
              <a:rPr lang="en-US" altLang="en-US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 a </a:t>
            </a:r>
            <a:r>
              <a:rPr lang="en-US" altLang="en-US" sz="2800" u="sng" dirty="0" err="1">
                <a:solidFill>
                  <a:srgbClr val="FF0000"/>
                </a:solidFill>
                <a:latin typeface="Garamond" panose="02020404030301010803" pitchFamily="18" charset="0"/>
              </a:rPr>
              <a:t>distorções</a:t>
            </a:r>
            <a:r>
              <a:rPr lang="en-US" altLang="en-US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 e </a:t>
            </a:r>
            <a:r>
              <a:rPr lang="en-US" altLang="en-US" sz="2800" u="sng" dirty="0" err="1">
                <a:solidFill>
                  <a:srgbClr val="FF0000"/>
                </a:solidFill>
                <a:latin typeface="Garamond" panose="02020404030301010803" pitchFamily="18" charset="0"/>
              </a:rPr>
              <a:t>vieses</a:t>
            </a:r>
            <a:r>
              <a:rPr lang="en-US" altLang="en-US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2800" u="sng" dirty="0" err="1">
                <a:solidFill>
                  <a:srgbClr val="FF0000"/>
                </a:solidFill>
                <a:latin typeface="Garamond" panose="02020404030301010803" pitchFamily="18" charset="0"/>
              </a:rPr>
              <a:t>percepção</a:t>
            </a:r>
            <a:r>
              <a:rPr lang="en-US" altLang="en-US" sz="2800" dirty="0">
                <a:latin typeface="Garamond" panose="02020404030301010803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8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7.  Liga</a:t>
            </a:r>
            <a:r>
              <a:rPr lang="pt-PT" altLang="pt-PT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 entre a percep</a:t>
            </a:r>
            <a:r>
              <a:rPr lang="pt-PT" altLang="pt-PT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 e a tomada de decis</a:t>
            </a:r>
            <a:r>
              <a:rPr lang="pt-PT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ã</a:t>
            </a: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 </a:t>
            </a: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</p:spPr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AutoNum type="arabicPeriod" startAt="7"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Liga</a:t>
            </a:r>
            <a:r>
              <a:rPr lang="pt-PT" altLang="pt-PT" sz="3200" dirty="0" err="1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o entre a percep</a:t>
            </a:r>
            <a:r>
              <a:rPr lang="pt-PT" altLang="pt-PT" sz="3200" dirty="0" err="1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o e a tomada de decis</a:t>
            </a:r>
            <a: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ã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o </a:t>
            </a:r>
            <a:endParaRPr lang="x-none" altLang="pt-PT" sz="32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>
              <a:buFont typeface="Wingdings" panose="05000000000000000000" pitchFamily="2" charset="2"/>
              <a:buAutoNum type="arabicPeriod" startAt="7"/>
            </a:pPr>
            <a:endParaRPr lang="x-none" altLang="pt-PT" sz="32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15</a:t>
            </a:fld>
            <a:endParaRPr lang="pt-PT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914400" y="3748088"/>
            <a:ext cx="4191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x-none" altLang="en-US" sz="2400" dirty="0" smtClean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BR" altLang="en-US" sz="2400" dirty="0" smtClean="0">
                <a:cs typeface="Times New Roman" panose="02020603050405020304" pitchFamily="18" charset="0"/>
              </a:rPr>
              <a:t>Decisões</a:t>
            </a:r>
            <a:r>
              <a:rPr lang="pt-BR" altLang="en-US" sz="2400" dirty="0" smtClean="0"/>
              <a:t> 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pt-BR" altLang="en-US" sz="2000" b="0" dirty="0">
                <a:cs typeface="Arial" panose="020B0604020202020204" pitchFamily="34" charset="0"/>
              </a:rPr>
              <a:t>Escolhas entre duas ou mais alternativas.</a:t>
            </a:r>
            <a:r>
              <a:rPr lang="pt-BR" altLang="en-US" sz="2000" b="0" dirty="0">
                <a:latin typeface="Tahoma" panose="020B0604030504040204" pitchFamily="34" charset="0"/>
              </a:rPr>
              <a:t> </a:t>
            </a:r>
            <a:endParaRPr lang="en-US" altLang="en-US" sz="2000" b="0" dirty="0">
              <a:latin typeface="Tahoma" panose="020B060403050404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914400" y="1792286"/>
            <a:ext cx="41910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x-none" altLang="en-US" sz="2400" dirty="0" smtClean="0"/>
          </a:p>
          <a:p>
            <a:pPr eaLnBrk="1" hangingPunct="1">
              <a:spcBef>
                <a:spcPct val="50000"/>
              </a:spcBef>
            </a:pPr>
            <a:endParaRPr lang="x-none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Problema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pt-PT" altLang="en-US" sz="2000" b="0" dirty="0">
                <a:solidFill>
                  <a:srgbClr val="FF0000"/>
                </a:solidFill>
                <a:cs typeface="Arial" panose="020B0604020202020204" pitchFamily="34" charset="0"/>
              </a:rPr>
              <a:t>Discrepância entre o estado </a:t>
            </a:r>
            <a:r>
              <a:rPr lang="pt-PT" altLang="en-US" sz="20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a</a:t>
            </a:r>
            <a:r>
              <a:rPr lang="x-none" altLang="en-US" sz="20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c</a:t>
            </a:r>
            <a:r>
              <a:rPr lang="pt-PT" altLang="en-US" sz="2000" b="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tual</a:t>
            </a:r>
            <a:r>
              <a:rPr lang="pt-PT" altLang="en-US" sz="20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pt-PT" altLang="en-US" sz="2000" b="0" dirty="0">
                <a:cs typeface="Arial" panose="020B0604020202020204" pitchFamily="34" charset="0"/>
              </a:rPr>
              <a:t>das coisas e o estado desejável.</a:t>
            </a:r>
            <a:r>
              <a:rPr lang="pt-BR" altLang="en-US" sz="2000" b="0" dirty="0"/>
              <a:t> </a:t>
            </a:r>
            <a:endParaRPr lang="en-US" altLang="en-US" sz="2000" b="0" dirty="0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914400" y="4169584"/>
            <a:ext cx="4191000" cy="1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dirty="0"/>
          </a:p>
        </p:txBody>
      </p:sp>
      <p:sp>
        <p:nvSpPr>
          <p:cNvPr id="10" name="AutoShape 4"/>
          <p:cNvSpPr>
            <a:spLocks/>
          </p:cNvSpPr>
          <p:nvPr/>
        </p:nvSpPr>
        <p:spPr bwMode="auto">
          <a:xfrm>
            <a:off x="4973894" y="2378884"/>
            <a:ext cx="609600" cy="3581400"/>
          </a:xfrm>
          <a:prstGeom prst="rightBrace">
            <a:avLst>
              <a:gd name="adj1" fmla="val 3489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en-US"/>
          </a:p>
        </p:txBody>
      </p:sp>
      <p:sp>
        <p:nvSpPr>
          <p:cNvPr id="11" name="Text Box 5" descr="Chap01Bkgd03"/>
          <p:cNvSpPr txBox="1">
            <a:spLocks noChangeArrowheads="1"/>
          </p:cNvSpPr>
          <p:nvPr/>
        </p:nvSpPr>
        <p:spPr bwMode="blackWhite">
          <a:xfrm>
            <a:off x="5753100" y="3421626"/>
            <a:ext cx="2057400" cy="1814050"/>
          </a:xfrm>
          <a:prstGeom prst="rect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35003" dir="2471156" algn="ctr" rotWithShape="0">
              <a:srgbClr val="DDDDDD"/>
            </a:outerShdw>
          </a:effec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pt-PT" sz="2400" dirty="0" err="1">
                <a:solidFill>
                  <a:schemeClr val="bg1"/>
                </a:solidFill>
              </a:rPr>
              <a:t>Percepção</a:t>
            </a:r>
            <a:r>
              <a:rPr lang="en-US" altLang="pt-PT" sz="2400" dirty="0">
                <a:solidFill>
                  <a:schemeClr val="bg1"/>
                </a:solidFill>
              </a:rPr>
              <a:t> do </a:t>
            </a:r>
            <a:r>
              <a:rPr lang="en-US" altLang="pt-PT" sz="2400" dirty="0" err="1">
                <a:solidFill>
                  <a:schemeClr val="bg1"/>
                </a:solidFill>
              </a:rPr>
              <a:t>tomador</a:t>
            </a:r>
            <a:r>
              <a:rPr lang="en-US" altLang="pt-PT" sz="2400" dirty="0">
                <a:solidFill>
                  <a:schemeClr val="bg1"/>
                </a:solidFill>
              </a:rPr>
              <a:t> de </a:t>
            </a:r>
            <a:r>
              <a:rPr lang="en-US" altLang="pt-PT" sz="2400" dirty="0" err="1">
                <a:solidFill>
                  <a:schemeClr val="bg1"/>
                </a:solidFill>
              </a:rPr>
              <a:t>decisão</a:t>
            </a:r>
            <a:endParaRPr lang="en-US" altLang="pt-PT" sz="2400" dirty="0">
              <a:solidFill>
                <a:schemeClr val="bg1"/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686550" y="5311876"/>
            <a:ext cx="304800" cy="9144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718412" y="5486400"/>
            <a:ext cx="220638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x-none" altLang="en-US" sz="2800" dirty="0" smtClean="0"/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/>
              <a:t>Resultados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0991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8. Como as decis</a:t>
            </a:r>
            <a:r>
              <a:rPr lang="pt-PT" altLang="pt-PT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altLang="pt-PT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devem ser tomadas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x-none" altLang="pt-PT" sz="36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8. 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Como as decis</a:t>
            </a:r>
            <a:r>
              <a:rPr lang="pt-PT" altLang="pt-PT" sz="3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devem ser </a:t>
            </a:r>
            <a:r>
              <a:rPr lang="x-none" altLang="pt-PT" sz="36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tomadas</a:t>
            </a:r>
          </a:p>
          <a:p>
            <a:pPr marL="514350" indent="-514350" algn="just">
              <a:buNone/>
            </a:pPr>
            <a:endParaRPr lang="pt-PT" sz="3600" b="1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16</a:t>
            </a:fld>
            <a:endParaRPr lang="pt-PT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9599" y="2448232"/>
            <a:ext cx="322262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en-US" sz="2400" dirty="0">
                <a:cs typeface="Times New Roman" panose="02020603050405020304" pitchFamily="18" charset="0"/>
              </a:rPr>
              <a:t>Modelo de tomada de decisões racionais</a:t>
            </a:r>
            <a:r>
              <a:rPr lang="pt-BR" altLang="en-US" sz="2400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en-US" sz="2000" b="0" dirty="0">
                <a:cs typeface="Arial" panose="020B0604020202020204" pitchFamily="34" charset="0"/>
              </a:rPr>
              <a:t>Como as pessoas devem se comportar para maximizar ou </a:t>
            </a:r>
            <a:r>
              <a:rPr lang="pt-PT" altLang="en-US" sz="2000" b="0" dirty="0" smtClean="0">
                <a:cs typeface="Arial" panose="020B0604020202020204" pitchFamily="34" charset="0"/>
              </a:rPr>
              <a:t>o</a:t>
            </a:r>
            <a:r>
              <a:rPr lang="x-none" altLang="en-US" sz="2000" b="0" dirty="0" smtClean="0">
                <a:cs typeface="Arial" panose="020B0604020202020204" pitchFamily="34" charset="0"/>
              </a:rPr>
              <a:t>p</a:t>
            </a:r>
            <a:r>
              <a:rPr lang="pt-PT" altLang="en-US" sz="2000" b="0" dirty="0" err="1" smtClean="0">
                <a:cs typeface="Arial" panose="020B0604020202020204" pitchFamily="34" charset="0"/>
              </a:rPr>
              <a:t>timizar</a:t>
            </a:r>
            <a:r>
              <a:rPr lang="pt-PT" altLang="en-US" sz="2000" b="0" dirty="0" smtClean="0">
                <a:cs typeface="Arial" panose="020B0604020202020204" pitchFamily="34" charset="0"/>
              </a:rPr>
              <a:t> </a:t>
            </a:r>
            <a:r>
              <a:rPr lang="pt-PT" altLang="en-US" sz="2000" b="0" dirty="0">
                <a:cs typeface="Arial" panose="020B0604020202020204" pitchFamily="34" charset="0"/>
              </a:rPr>
              <a:t>determinados resultados.</a:t>
            </a:r>
            <a:r>
              <a:rPr lang="pt-BR" altLang="en-US" sz="2000" b="0" dirty="0"/>
              <a:t> </a:t>
            </a:r>
            <a:endParaRPr lang="en-US" altLang="en-US" sz="2000" b="0" dirty="0"/>
          </a:p>
        </p:txBody>
      </p:sp>
      <p:sp>
        <p:nvSpPr>
          <p:cNvPr id="9" name="Text Box 3" descr="Chap01Bkgd03"/>
          <p:cNvSpPr txBox="1">
            <a:spLocks noChangeArrowheads="1"/>
          </p:cNvSpPr>
          <p:nvPr/>
        </p:nvSpPr>
        <p:spPr bwMode="blackWhite">
          <a:xfrm>
            <a:off x="4572000" y="2698955"/>
            <a:ext cx="3259394" cy="3524863"/>
          </a:xfrm>
          <a:prstGeom prst="rect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35003" dir="2471156" algn="ctr" rotWithShape="0">
              <a:srgbClr val="DDDDDD"/>
            </a:outerShdw>
          </a:effectLst>
        </p:spPr>
        <p:txBody>
          <a:bodyPr lIns="182880" anchor="ctr"/>
          <a:lstStyle>
            <a:lvl1pPr marL="344488" indent="-344488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pt-BR" altLang="pt-PT" sz="1800" dirty="0">
                <a:solidFill>
                  <a:schemeClr val="bg1"/>
                </a:solidFill>
                <a:cs typeface="Arial" panose="020B0604020202020204" pitchFamily="34" charset="0"/>
              </a:rPr>
              <a:t>Premissas do modelo</a:t>
            </a:r>
            <a:endParaRPr lang="pt-BR" altLang="pt-PT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Clareza do problema</a:t>
            </a:r>
            <a:endParaRPr lang="pt-BR" altLang="pt-PT" sz="1800" b="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Conhecimento das opções</a:t>
            </a:r>
            <a:endParaRPr lang="pt-BR" altLang="pt-PT" sz="1800" b="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Clareza das preferências</a:t>
            </a:r>
            <a:endParaRPr lang="pt-BR" altLang="pt-PT" sz="1800" b="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Preferências constantes</a:t>
            </a:r>
            <a:endParaRPr lang="pt-BR" altLang="pt-PT" sz="1800" b="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Ausência de limitação</a:t>
            </a:r>
            <a:b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</a:b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de tempo ou custos</a:t>
            </a:r>
            <a:endParaRPr lang="pt-BR" altLang="pt-PT" sz="1800" b="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pt-BR" altLang="pt-PT" sz="1800" b="0" dirty="0">
                <a:solidFill>
                  <a:schemeClr val="bg1"/>
                </a:solidFill>
                <a:latin typeface="NewBaskerville-Italic" charset="0"/>
                <a:cs typeface="Times New Roman" panose="02020603050405020304" pitchFamily="18" charset="0"/>
              </a:rPr>
              <a:t>Retorno máximo</a:t>
            </a:r>
            <a:r>
              <a:rPr lang="pt-BR" altLang="pt-PT" sz="1800" b="0" dirty="0">
                <a:solidFill>
                  <a:schemeClr val="bg1"/>
                </a:solidFill>
              </a:rPr>
              <a:t> </a:t>
            </a:r>
            <a:endParaRPr lang="en-US" altLang="pt-PT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9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9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Passos de modelo de tomada de decis</a:t>
            </a:r>
            <a: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ã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o racional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altLang="pt-PT" sz="36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9.Passos 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de modelo de tomada de decis</a:t>
            </a:r>
            <a:r>
              <a:rPr lang="pt-PT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ã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o racional </a:t>
            </a:r>
            <a:b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17</a:t>
            </a:fld>
            <a:endParaRPr lang="pt-PT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54" y="2227005"/>
            <a:ext cx="7035595" cy="2462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281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9. Passos de modelo de tomada de decis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ã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o racional </a:t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x-none" altLang="pt-PT" sz="3200" dirty="0" smtClean="0">
                <a:latin typeface="Garamond" panose="02020404030301010803" pitchFamily="18" charset="0"/>
              </a:rPr>
              <a:t>9</a:t>
            </a:r>
            <a:r>
              <a:rPr lang="x-none" altLang="pt-PT" sz="3200" dirty="0">
                <a:latin typeface="Garamond" panose="02020404030301010803" pitchFamily="18" charset="0"/>
              </a:rPr>
              <a:t>. Passos de modelo de tomada de decis</a:t>
            </a:r>
            <a:r>
              <a:rPr lang="pt-PT" altLang="pt-PT" sz="3200" dirty="0">
                <a:latin typeface="Garamond" panose="02020404030301010803" pitchFamily="18" charset="0"/>
              </a:rPr>
              <a:t>ã</a:t>
            </a:r>
            <a:r>
              <a:rPr lang="x-none" altLang="pt-PT" sz="3200" dirty="0">
                <a:latin typeface="Garamond" panose="02020404030301010803" pitchFamily="18" charset="0"/>
              </a:rPr>
              <a:t>o </a:t>
            </a:r>
            <a:r>
              <a:rPr lang="x-none" altLang="pt-PT" sz="3200" dirty="0" smtClean="0">
                <a:latin typeface="Garamond" panose="02020404030301010803" pitchFamily="18" charset="0"/>
              </a:rPr>
              <a:t>racional </a:t>
            </a:r>
            <a:r>
              <a:rPr lang="x-none" altLang="pt-PT" dirty="0" smtClean="0">
                <a:latin typeface="Garamond" panose="02020404030301010803" pitchFamily="18" charset="0"/>
              </a:rPr>
              <a:t>(Cont.)</a:t>
            </a:r>
          </a:p>
          <a:p>
            <a:pPr marL="0" indent="0">
              <a:buNone/>
            </a:pPr>
            <a:endParaRPr lang="x-none" altLang="pt-P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altLang="pt-PT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18</a:t>
            </a:fld>
            <a:endParaRPr lang="pt-PT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43897" y="1989138"/>
            <a:ext cx="5884606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x-none" altLang="en-US" sz="2400" dirty="0" smtClean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x-none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BR" altLang="en-US" sz="2400" dirty="0" smtClean="0">
                <a:cs typeface="Times New Roman" panose="02020603050405020304" pitchFamily="18" charset="0"/>
              </a:rPr>
              <a:t>Limitação </a:t>
            </a:r>
            <a:r>
              <a:rPr lang="pt-BR" altLang="en-US" sz="2400" dirty="0">
                <a:cs typeface="Times New Roman" panose="02020603050405020304" pitchFamily="18" charset="0"/>
              </a:rPr>
              <a:t>da racionalidade</a:t>
            </a:r>
            <a:r>
              <a:rPr lang="pt-BR" altLang="en-US" sz="2400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en-US" sz="2800" b="0" dirty="0">
                <a:cs typeface="Arial" panose="020B0604020202020204" pitchFamily="34" charset="0"/>
              </a:rPr>
              <a:t>As pessoas tomam decisões construindo modelos simplificados que extraem os aspectos essenciais dos problemas, sem capturar toda a sua complexidade.</a:t>
            </a:r>
            <a:r>
              <a:rPr lang="pt-BR" altLang="en-US" sz="2800" b="0" dirty="0"/>
              <a:t> </a:t>
            </a:r>
            <a:endParaRPr lang="en-US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17110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10. Erros e vieses mais comuns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87" y="1600200"/>
            <a:ext cx="11464413" cy="487680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10. </a:t>
            </a:r>
            <a:r>
              <a:rPr lang="x-none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Erros e vieses mais comuns </a:t>
            </a:r>
            <a:endParaRPr lang="x-none" dirty="0" smtClean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19</a:t>
            </a:fld>
            <a:endParaRPr lang="pt-PT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0825" y="2492477"/>
            <a:ext cx="9689588" cy="418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2000" b="1" dirty="0" err="1" smtClean="0">
                <a:latin typeface="Garamond" panose="02020404030301010803" pitchFamily="18" charset="0"/>
              </a:rPr>
              <a:t>Viés</a:t>
            </a:r>
            <a:r>
              <a:rPr lang="en-US" altLang="en-US" sz="2000" b="1" dirty="0" smtClean="0">
                <a:latin typeface="Garamond" panose="02020404030301010803" pitchFamily="18" charset="0"/>
              </a:rPr>
              <a:t> de </a:t>
            </a:r>
            <a:r>
              <a:rPr lang="en-US" altLang="en-US" sz="2000" b="1" dirty="0" err="1" smtClean="0">
                <a:latin typeface="Garamond" panose="02020404030301010803" pitchFamily="18" charset="0"/>
              </a:rPr>
              <a:t>excesso</a:t>
            </a:r>
            <a:r>
              <a:rPr lang="en-US" altLang="en-US" sz="2000" b="1" dirty="0" smtClean="0">
                <a:latin typeface="Garamond" panose="02020404030301010803" pitchFamily="18" charset="0"/>
              </a:rPr>
              <a:t> de </a:t>
            </a:r>
            <a:r>
              <a:rPr lang="en-US" altLang="en-US" sz="2000" b="1" dirty="0" err="1" smtClean="0">
                <a:latin typeface="Garamond" panose="02020404030301010803" pitchFamily="18" charset="0"/>
              </a:rPr>
              <a:t>confiança</a:t>
            </a:r>
            <a:r>
              <a:rPr lang="x-none" altLang="en-US" sz="2000" dirty="0" smtClean="0">
                <a:latin typeface="Garamond" panose="02020404030301010803" pitchFamily="18" charset="0"/>
              </a:rPr>
              <a:t> </a:t>
            </a:r>
            <a:r>
              <a:rPr lang="x-none" altLang="en-US" sz="2000" u="sng" dirty="0" smtClean="0">
                <a:latin typeface="Garamond" panose="02020404030301010803" pitchFamily="18" charset="0"/>
              </a:rPr>
              <a:t>-</a:t>
            </a:r>
            <a:r>
              <a:rPr lang="x-none" altLang="en-US" sz="2000" u="sng" dirty="0">
                <a:latin typeface="Garamond" panose="02020404030301010803" pitchFamily="18" charset="0"/>
              </a:rPr>
              <a:t> </a:t>
            </a:r>
            <a:r>
              <a:rPr lang="en-US" altLang="en-US" sz="2000" u="sng" dirty="0" err="1" smtClean="0">
                <a:latin typeface="Garamond" panose="02020404030301010803" pitchFamily="18" charset="0"/>
              </a:rPr>
              <a:t>Acreditar</a:t>
            </a:r>
            <a:r>
              <a:rPr lang="en-US" altLang="en-US" sz="2000" u="sng" dirty="0" smtClean="0">
                <a:latin typeface="Garamond" panose="02020404030301010803" pitchFamily="18" charset="0"/>
              </a:rPr>
              <a:t> </a:t>
            </a:r>
            <a:r>
              <a:rPr lang="en-US" altLang="en-US" sz="2000" u="sng" dirty="0" err="1" smtClean="0">
                <a:latin typeface="Garamond" panose="02020404030301010803" pitchFamily="18" charset="0"/>
              </a:rPr>
              <a:t>demasiadamente</a:t>
            </a:r>
            <a:r>
              <a:rPr lang="en-US" altLang="en-US" sz="2000" u="sng" dirty="0" smtClean="0">
                <a:latin typeface="Garamond" panose="02020404030301010803" pitchFamily="18" charset="0"/>
              </a:rPr>
              <a:t> </a:t>
            </a:r>
            <a:r>
              <a:rPr lang="en-US" altLang="en-US" sz="2000" u="sng" dirty="0" err="1" smtClean="0">
                <a:latin typeface="Garamond" panose="02020404030301010803" pitchFamily="18" charset="0"/>
              </a:rPr>
              <a:t>na</a:t>
            </a:r>
            <a:r>
              <a:rPr lang="en-US" altLang="en-US" sz="2000" u="sng" dirty="0" smtClean="0">
                <a:latin typeface="Garamond" panose="02020404030301010803" pitchFamily="18" charset="0"/>
              </a:rPr>
              <a:t> </a:t>
            </a:r>
            <a:r>
              <a:rPr lang="en-US" altLang="en-US" sz="2000" u="sng" dirty="0" err="1" smtClean="0">
                <a:latin typeface="Garamond" panose="02020404030301010803" pitchFamily="18" charset="0"/>
              </a:rPr>
              <a:t>própria</a:t>
            </a:r>
            <a:r>
              <a:rPr lang="en-US" altLang="en-US" sz="2000" u="sng" dirty="0" smtClean="0">
                <a:latin typeface="Garamond" panose="02020404030301010803" pitchFamily="18" charset="0"/>
              </a:rPr>
              <a:t> </a:t>
            </a:r>
            <a:r>
              <a:rPr lang="en-US" altLang="en-US" sz="2000" u="sng" dirty="0" err="1" smtClean="0">
                <a:latin typeface="Garamond" panose="02020404030301010803" pitchFamily="18" charset="0"/>
              </a:rPr>
              <a:t>capacidade</a:t>
            </a:r>
            <a:r>
              <a:rPr lang="en-US" altLang="en-US" sz="2000" dirty="0" smtClean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altLang="en-US" sz="20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Viés de ancoragem</a:t>
            </a:r>
            <a:r>
              <a:rPr lang="pt-BR" altLang="en-US" sz="20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000" dirty="0" smtClean="0">
                <a:latin typeface="Garamond" panose="02020404030301010803" pitchFamily="18" charset="0"/>
              </a:rPr>
              <a:t>- </a:t>
            </a:r>
            <a:r>
              <a:rPr lang="pt-PT" altLang="en-US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Tendência de nos fixarmos em uma informação como ponto de partida.</a:t>
            </a:r>
            <a:r>
              <a:rPr lang="pt-BR" altLang="en-US" sz="2000" dirty="0" smtClean="0">
                <a:latin typeface="Garamond" panose="02020404030301010803" pitchFamily="18" charset="0"/>
              </a:rPr>
              <a:t> </a:t>
            </a:r>
            <a:endParaRPr lang="en-US" altLang="en-US" sz="20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altLang="en-US" sz="20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Viés de confirmação</a:t>
            </a:r>
            <a:r>
              <a:rPr lang="pt-BR" altLang="en-US" sz="20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000" dirty="0" smtClean="0">
                <a:latin typeface="Garamond" panose="02020404030301010803" pitchFamily="18" charset="0"/>
              </a:rPr>
              <a:t>- </a:t>
            </a:r>
            <a:r>
              <a:rPr lang="pt-BR" altLang="en-US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Uso apenas de informações que corroborem nossas escolhas anteriores.</a:t>
            </a:r>
            <a:r>
              <a:rPr lang="pt-BR" altLang="en-US" sz="2000" dirty="0" smtClean="0">
                <a:latin typeface="Garamond" panose="02020404030301010803" pitchFamily="18" charset="0"/>
              </a:rPr>
              <a:t> </a:t>
            </a:r>
            <a:endParaRPr lang="en-US" altLang="en-US" sz="2000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altLang="en-US" sz="20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Viés de disponibilidade</a:t>
            </a:r>
            <a:r>
              <a:rPr lang="pt-BR" altLang="en-US" sz="20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000" dirty="0" smtClean="0">
                <a:latin typeface="Garamond" panose="02020404030301010803" pitchFamily="18" charset="0"/>
              </a:rPr>
              <a:t>-</a:t>
            </a:r>
            <a:r>
              <a:rPr lang="pt-PT" altLang="en-US" sz="20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Tendência de julgarmos as coisas com base nas informações mais disponíveis para nós.</a:t>
            </a:r>
            <a:r>
              <a:rPr lang="pt-BR" altLang="en-US" sz="2000" u="sng" dirty="0" smtClean="0">
                <a:latin typeface="Garamond" panose="02020404030301010803" pitchFamily="18" charset="0"/>
              </a:rPr>
              <a:t> </a:t>
            </a:r>
            <a:endParaRPr lang="en-US" altLang="en-US" sz="2000" u="sng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PT" altLang="en-US" sz="20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Viés da representatividade</a:t>
            </a:r>
            <a:r>
              <a:rPr lang="pt-BR" altLang="en-US" sz="20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000" dirty="0" smtClean="0">
                <a:latin typeface="Garamond" panose="02020404030301010803" pitchFamily="18" charset="0"/>
              </a:rPr>
              <a:t>-</a:t>
            </a:r>
            <a:r>
              <a:rPr lang="pt-PT" altLang="en-US" sz="20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Avaliação da chance de um acontecimento tentando ajustá-la </a:t>
            </a:r>
            <a:r>
              <a:rPr lang="pt-PT" altLang="en-US" sz="2000" dirty="0" smtClean="0">
                <a:latin typeface="Garamond" panose="02020404030301010803" pitchFamily="18" charset="0"/>
                <a:cs typeface="Arial" panose="020B0604020202020204" pitchFamily="34" charset="0"/>
              </a:rPr>
              <a:t>a uma categoria pré-existente.</a:t>
            </a:r>
            <a:r>
              <a:rPr lang="pt-BR" altLang="en-US" sz="2000" dirty="0" smtClean="0">
                <a:latin typeface="Garamond" panose="02020404030301010803" pitchFamily="18" charset="0"/>
              </a:rPr>
              <a:t> </a:t>
            </a:r>
            <a:endParaRPr lang="en-US" altLang="en-US" sz="20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x-none" dirty="0" smtClean="0"/>
              <a:t>                               </a:t>
            </a:r>
            <a:r>
              <a:rPr lang="en-US" b="1" dirty="0" smtClean="0">
                <a:latin typeface="Garamond" panose="02020404030301010803" pitchFamily="18" charset="0"/>
              </a:rPr>
              <a:t>AULA-</a:t>
            </a:r>
            <a:r>
              <a:rPr lang="x-none" b="1" dirty="0">
                <a:latin typeface="Garamond" panose="02020404030301010803" pitchFamily="18" charset="0"/>
              </a:rPr>
              <a:t> 6</a:t>
            </a:r>
            <a:r>
              <a:rPr lang="en-US" sz="3200" dirty="0" smtClean="0">
                <a:latin typeface="Garamond" panose="02020404030301010803" pitchFamily="18" charset="0"/>
              </a:rPr>
              <a:t>     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914400"/>
            <a:ext cx="11136573" cy="52625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endParaRPr lang="x-none" sz="2800" b="1" dirty="0" smtClean="0">
              <a:latin typeface="+mj-lt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None/>
            </a:pPr>
            <a:endParaRPr lang="x-none" sz="2800" b="1" dirty="0">
              <a:latin typeface="+mj-lt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None/>
            </a:pPr>
            <a:endParaRPr lang="x-none" sz="2800" b="1" dirty="0" smtClean="0">
              <a:latin typeface="+mj-lt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None/>
            </a:pP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Sum</a:t>
            </a:r>
            <a:r>
              <a:rPr lang="pt-PT" sz="2800" b="1" dirty="0" smtClean="0">
                <a:latin typeface="+mj-lt"/>
                <a:cs typeface="Times New Roman" panose="02020603050405020304" pitchFamily="18" charset="0"/>
              </a:rPr>
              <a:t>á</a:t>
            </a: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rio</a:t>
            </a:r>
            <a:r>
              <a:rPr lang="x-none" sz="4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/>
              <a:t>PERCEPÇÃO E </a:t>
            </a:r>
            <a:r>
              <a:rPr lang="en-US" altLang="en-US" sz="2800" dirty="0" smtClean="0"/>
              <a:t>TOMADA </a:t>
            </a:r>
            <a:r>
              <a:rPr lang="en-US" altLang="en-US" sz="2800" dirty="0"/>
              <a:t>DE DECISÕES INDIVIDUAL</a:t>
            </a:r>
          </a:p>
          <a:p>
            <a:pPr marL="0" indent="0" algn="just">
              <a:buNone/>
            </a:pPr>
            <a:r>
              <a:rPr lang="x-none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pt-PT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</a:t>
            </a:r>
            <a:r>
              <a:rPr lang="x-none" dirty="0" smtClean="0"/>
              <a:t>s</a:t>
            </a:r>
            <a:r>
              <a:rPr lang="pt-PT" dirty="0" smtClean="0"/>
              <a:t>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 smtClean="0"/>
              <a:t>Mussa</a:t>
            </a:r>
            <a:r>
              <a:rPr lang="x-none" dirty="0" smtClean="0"/>
              <a:t> (MSC) e Diogo Mutemba</a:t>
            </a:r>
            <a:r>
              <a:rPr lang="pt-PT" dirty="0" smtClean="0"/>
              <a:t> (</a:t>
            </a:r>
            <a:r>
              <a:rPr lang="x-none" dirty="0" smtClean="0"/>
              <a:t>MBA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02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10.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Erros e vieses mais comuns </a:t>
            </a:r>
            <a:r>
              <a:rPr lang="x-none" dirty="0">
                <a:solidFill>
                  <a:schemeClr val="tx1"/>
                </a:solidFill>
              </a:rPr>
              <a:t/>
            </a:r>
            <a:br>
              <a:rPr lang="x-none" dirty="0">
                <a:solidFill>
                  <a:schemeClr val="tx1"/>
                </a:solidFill>
              </a:rPr>
            </a:b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74" y="1327355"/>
            <a:ext cx="11956026" cy="538316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pt-BR" altLang="en-US" sz="2000" dirty="0" smtClean="0"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x-none" altLang="pt-PT" sz="3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10. </a:t>
            </a:r>
            <a:r>
              <a:rPr lang="x-none" altLang="pt-PT" sz="3000" b="1" dirty="0">
                <a:solidFill>
                  <a:srgbClr val="00B050"/>
                </a:solidFill>
                <a:latin typeface="Garamond" panose="02020404030301010803" pitchFamily="18" charset="0"/>
              </a:rPr>
              <a:t>Erros e vieses mais comuns </a:t>
            </a:r>
            <a:r>
              <a:rPr lang="x-none" altLang="pt-PT" sz="3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(Cont.)</a:t>
            </a:r>
            <a:endParaRPr lang="pt-PT" sz="30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altLang="en-US" sz="36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Escalada </a:t>
            </a:r>
            <a:r>
              <a:rPr lang="pt-BR" altLang="en-US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do comprometimento</a:t>
            </a:r>
            <a:r>
              <a:rPr lang="pt-BR" altLang="en-US" sz="3600" b="1" dirty="0">
                <a:latin typeface="Garamond" panose="02020404030301010803" pitchFamily="18" charset="0"/>
              </a:rPr>
              <a:t> </a:t>
            </a:r>
            <a:r>
              <a:rPr lang="x-none" altLang="en-US" sz="3600" dirty="0" smtClean="0">
                <a:latin typeface="Garamond" panose="02020404030301010803" pitchFamily="18" charset="0"/>
              </a:rPr>
              <a:t>- </a:t>
            </a:r>
            <a:r>
              <a:rPr lang="pt-BR" altLang="en-US" sz="36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Apego </a:t>
            </a:r>
            <a:r>
              <a:rPr lang="pt-BR" altLang="en-US" sz="3600" u="sng" dirty="0">
                <a:latin typeface="Garamond" panose="02020404030301010803" pitchFamily="18" charset="0"/>
                <a:cs typeface="Arial" panose="020B0604020202020204" pitchFamily="34" charset="0"/>
              </a:rPr>
              <a:t>a uma decisão anterior mesmo quando fica claro que ela foi um erro</a:t>
            </a:r>
            <a:r>
              <a:rPr lang="pt-BR" altLang="en-US" sz="3600" dirty="0">
                <a:latin typeface="Garamond" panose="02020404030301010803" pitchFamily="18" charset="0"/>
                <a:cs typeface="Arial" panose="020B0604020202020204" pitchFamily="34" charset="0"/>
              </a:rPr>
              <a:t>.</a:t>
            </a:r>
            <a:endParaRPr lang="en-US" altLang="en-US" sz="36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sz="3600" b="1" dirty="0" err="1" smtClean="0">
                <a:latin typeface="Garamond" panose="02020404030301010803" pitchFamily="18" charset="0"/>
              </a:rPr>
              <a:t>Erro</a:t>
            </a:r>
            <a:r>
              <a:rPr lang="en-US" altLang="en-US" sz="3600" b="1" dirty="0" smtClean="0">
                <a:latin typeface="Garamond" panose="02020404030301010803" pitchFamily="18" charset="0"/>
              </a:rPr>
              <a:t> de </a:t>
            </a:r>
            <a:r>
              <a:rPr lang="en-US" altLang="en-US" sz="3600" b="1" dirty="0" err="1" smtClean="0">
                <a:latin typeface="Garamond" panose="02020404030301010803" pitchFamily="18" charset="0"/>
              </a:rPr>
              <a:t>aleatoriedade</a:t>
            </a:r>
            <a:r>
              <a:rPr lang="x-none" altLang="en-US" sz="36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3600" dirty="0" smtClean="0">
                <a:latin typeface="Garamond" panose="02020404030301010803" pitchFamily="18" charset="0"/>
              </a:rPr>
              <a:t>- </a:t>
            </a:r>
            <a:r>
              <a:rPr lang="pt-BR" altLang="en-US" sz="36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Tentativa de captar sentido em eventos aleatórios</a:t>
            </a:r>
            <a:r>
              <a:rPr lang="pt-BR" altLang="en-US" sz="3600" dirty="0" smtClean="0">
                <a:latin typeface="Garamond" panose="02020404030301010803" pitchFamily="18" charset="0"/>
                <a:cs typeface="Arial" panose="020B0604020202020204" pitchFamily="34" charset="0"/>
              </a:rPr>
              <a:t>, transformando padrões imaginários em superstições</a:t>
            </a:r>
            <a:r>
              <a:rPr lang="en-US" altLang="en-US" sz="3600" dirty="0" smtClean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altLang="en-US" sz="36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Viés </a:t>
            </a:r>
            <a:r>
              <a:rPr lang="pt-BR" altLang="en-US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da </a:t>
            </a:r>
            <a:r>
              <a:rPr lang="pt-PT" altLang="en-US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compreensão</a:t>
            </a:r>
            <a:r>
              <a:rPr lang="pt-BR" altLang="en-US" sz="36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tardia</a:t>
            </a:r>
            <a:r>
              <a:rPr lang="pt-BR" altLang="en-US" sz="3600" b="1" dirty="0">
                <a:latin typeface="Garamond" panose="02020404030301010803" pitchFamily="18" charset="0"/>
              </a:rPr>
              <a:t> </a:t>
            </a:r>
            <a:r>
              <a:rPr lang="x-none" altLang="en-US" sz="36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3600" dirty="0" smtClean="0">
                <a:latin typeface="Garamond" panose="02020404030301010803" pitchFamily="18" charset="0"/>
              </a:rPr>
              <a:t>- </a:t>
            </a:r>
            <a:r>
              <a:rPr lang="pt-BR" altLang="en-US" sz="3600" u="sng" dirty="0" smtClean="0">
                <a:latin typeface="Garamond" panose="02020404030301010803" pitchFamily="18" charset="0"/>
                <a:cs typeface="Arial" panose="020B0604020202020204" pitchFamily="34" charset="0"/>
              </a:rPr>
              <a:t>A </a:t>
            </a:r>
            <a:r>
              <a:rPr lang="pt-BR" altLang="en-US" sz="3600" u="sng" dirty="0">
                <a:latin typeface="Garamond" panose="02020404030301010803" pitchFamily="18" charset="0"/>
                <a:cs typeface="Arial" panose="020B0604020202020204" pitchFamily="34" charset="0"/>
              </a:rPr>
              <a:t>tendência que temos de achar que sabíamos antecipadamente </a:t>
            </a:r>
            <a:r>
              <a:rPr lang="pt-BR" altLang="en-US" sz="3600" dirty="0">
                <a:latin typeface="Garamond" panose="02020404030301010803" pitchFamily="18" charset="0"/>
                <a:cs typeface="Arial" panose="020B0604020202020204" pitchFamily="34" charset="0"/>
              </a:rPr>
              <a:t>o resultado de um evento depois de ele ter ocorrido.</a:t>
            </a:r>
            <a:r>
              <a:rPr lang="pt-BR" altLang="en-US" sz="3600" dirty="0">
                <a:latin typeface="Garamond" panose="02020404030301010803" pitchFamily="18" charset="0"/>
              </a:rPr>
              <a:t> </a:t>
            </a:r>
            <a:endParaRPr lang="en-US" altLang="en-US" sz="3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altLang="pt-PT" sz="30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altLang="pt-PT" sz="30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pt-PT" altLang="pt-PT" b="1" dirty="0">
              <a:solidFill>
                <a:srgbClr val="00B050"/>
              </a:solidFill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b="1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106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b="1" dirty="0" smtClean="0"/>
              <a:t>11.0</a:t>
            </a:r>
            <a:r>
              <a:rPr lang="pt-PT" altLang="en-US" sz="3200" b="1" dirty="0" smtClean="0">
                <a:cs typeface="Times New Roman" panose="02020603050405020304" pitchFamily="18" charset="0"/>
              </a:rPr>
              <a:t>Tomada </a:t>
            </a:r>
            <a:r>
              <a:rPr lang="pt-PT" altLang="en-US" sz="3200" b="1" dirty="0">
                <a:cs typeface="Times New Roman" panose="02020603050405020304" pitchFamily="18" charset="0"/>
              </a:rPr>
              <a:t>de decisão intuitiva</a:t>
            </a:r>
            <a:r>
              <a:rPr lang="pt-BR" altLang="en-US" sz="3200" b="1" dirty="0"/>
              <a:t> 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03" y="1009934"/>
            <a:ext cx="11518491" cy="547935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x-none" sz="38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sz="7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11. </a:t>
            </a:r>
            <a:r>
              <a:rPr lang="pt-PT" altLang="en-US" sz="7000" dirty="0">
                <a:solidFill>
                  <a:srgbClr val="00B05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Tomada de decisão intuitiva</a:t>
            </a:r>
            <a:r>
              <a:rPr lang="pt-BR" altLang="en-US" sz="7000" dirty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altLang="en-US" sz="70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altLang="en-US" sz="60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PT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Processo inconsciente gerado </a:t>
            </a:r>
            <a:r>
              <a:rPr lang="pt-PT" altLang="en-US" sz="6000" dirty="0" err="1">
                <a:latin typeface="Garamond" panose="02020404030301010803" pitchFamily="18" charset="0"/>
                <a:cs typeface="Arial" panose="020B0604020202020204" pitchFamily="34" charset="0"/>
              </a:rPr>
              <a:t>pelas</a:t>
            </a:r>
            <a:r>
              <a:rPr lang="pt-PT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 experiências vividas</a:t>
            </a:r>
            <a:r>
              <a:rPr lang="en-US" altLang="en-US" sz="6000" dirty="0" smtClean="0">
                <a:latin typeface="Garamond" panose="02020404030301010803" pitchFamily="18" charset="0"/>
              </a:rPr>
              <a:t>.</a:t>
            </a:r>
            <a:endParaRPr lang="x-none" altLang="en-US" sz="6000" dirty="0" smtClean="0">
              <a:latin typeface="Garamond" panose="02020404030301010803" pitchFamily="18" charset="0"/>
            </a:endParaRPr>
          </a:p>
          <a:p>
            <a:pPr marL="274320" lvl="1" indent="0">
              <a:lnSpc>
                <a:spcPct val="90000"/>
              </a:lnSpc>
              <a:buClr>
                <a:schemeClr val="tx1"/>
              </a:buClr>
              <a:buNone/>
            </a:pPr>
            <a:endParaRPr lang="en-US" altLang="en-US" sz="6000" dirty="0"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6000" b="1" dirty="0" err="1">
                <a:latin typeface="Garamond" panose="02020404030301010803" pitchFamily="18" charset="0"/>
              </a:rPr>
              <a:t>Condições</a:t>
            </a:r>
            <a:r>
              <a:rPr lang="en-US" altLang="en-US" sz="6000" b="1" dirty="0">
                <a:latin typeface="Garamond" panose="02020404030301010803" pitchFamily="18" charset="0"/>
              </a:rPr>
              <a:t> que </a:t>
            </a:r>
            <a:r>
              <a:rPr lang="en-US" altLang="en-US" sz="6000" b="1" dirty="0" err="1">
                <a:latin typeface="Garamond" panose="02020404030301010803" pitchFamily="18" charset="0"/>
              </a:rPr>
              <a:t>favorecem</a:t>
            </a:r>
            <a:r>
              <a:rPr lang="en-US" altLang="en-US" sz="6000" b="1" dirty="0">
                <a:latin typeface="Garamond" panose="02020404030301010803" pitchFamily="18" charset="0"/>
              </a:rPr>
              <a:t> a </a:t>
            </a:r>
            <a:r>
              <a:rPr lang="en-US" altLang="en-US" sz="6000" b="1" dirty="0" err="1">
                <a:latin typeface="Garamond" panose="02020404030301010803" pitchFamily="18" charset="0"/>
              </a:rPr>
              <a:t>tomada</a:t>
            </a:r>
            <a:r>
              <a:rPr lang="en-US" altLang="en-US" sz="6000" b="1" dirty="0">
                <a:latin typeface="Garamond" panose="02020404030301010803" pitchFamily="18" charset="0"/>
              </a:rPr>
              <a:t> de </a:t>
            </a:r>
            <a:r>
              <a:rPr lang="en-US" altLang="en-US" sz="6000" b="1" dirty="0" err="1">
                <a:latin typeface="Garamond" panose="02020404030301010803" pitchFamily="18" charset="0"/>
              </a:rPr>
              <a:t>decisão</a:t>
            </a:r>
            <a:r>
              <a:rPr lang="en-US" altLang="en-US" sz="6000" b="1" dirty="0">
                <a:latin typeface="Garamond" panose="02020404030301010803" pitchFamily="18" charset="0"/>
              </a:rPr>
              <a:t> </a:t>
            </a:r>
            <a:r>
              <a:rPr lang="en-US" altLang="en-US" sz="6000" b="1" dirty="0" err="1" smtClean="0">
                <a:latin typeface="Garamond" panose="02020404030301010803" pitchFamily="18" charset="0"/>
              </a:rPr>
              <a:t>intuitiva</a:t>
            </a:r>
            <a:r>
              <a:rPr lang="x-none" altLang="en-US" sz="6000" b="1" dirty="0" smtClean="0">
                <a:latin typeface="Garamond" panose="02020404030301010803" pitchFamily="18" charset="0"/>
              </a:rPr>
              <a:t>:</a:t>
            </a:r>
            <a:endParaRPr lang="en-US" altLang="en-US" sz="6000" b="1" dirty="0">
              <a:latin typeface="Garamond" panose="02020404030301010803" pitchFamily="18" charset="0"/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Existe um alto nível de incerteza.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Há poucos precedentes em que se basear.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As variáveis são menos previsíveis cientificamente.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Os “fatos” são limitados.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Os fatos não indicam claramente o caminho a seguir.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Os dados analíticos não são muito úteis.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Arial" panose="020B0604020202020204" pitchFamily="34" charset="0"/>
              </a:rPr>
              <a:t>Existem várias alternativas plausíveis, todas com boa justificativa.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pt-BR" altLang="en-US" sz="6000" dirty="0">
                <a:latin typeface="Garamond" panose="02020404030301010803" pitchFamily="18" charset="0"/>
                <a:cs typeface="Times New Roman" panose="02020603050405020304" pitchFamily="18" charset="0"/>
              </a:rPr>
              <a:t>Há limitação de tempo e existe uma pressão para que se chegue rapidamente à decisão certa.</a:t>
            </a:r>
            <a:r>
              <a:rPr lang="pt-BR" altLang="en-US" sz="6000" dirty="0">
                <a:latin typeface="Garamond" panose="02020404030301010803" pitchFamily="18" charset="0"/>
              </a:rPr>
              <a:t> </a:t>
            </a:r>
            <a:endParaRPr lang="en-US" altLang="en-US" sz="6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dirty="0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9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4808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x-none" sz="3600" dirty="0" smtClean="0">
                <a:solidFill>
                  <a:schemeClr val="tx1"/>
                </a:solidFill>
              </a:rPr>
              <a:t>12. </a:t>
            </a:r>
            <a:r>
              <a:rPr lang="en-US" sz="3600" dirty="0" smtClean="0">
                <a:solidFill>
                  <a:schemeClr val="tx1"/>
                </a:solidFill>
              </a:rPr>
              <a:t>É</a:t>
            </a:r>
            <a:r>
              <a:rPr lang="x-none" sz="3600" dirty="0" smtClean="0">
                <a:solidFill>
                  <a:schemeClr val="tx1"/>
                </a:solidFill>
              </a:rPr>
              <a:t>tica no processo de tomada de decis</a:t>
            </a:r>
            <a:r>
              <a:rPr lang="pt-PT" sz="3600" dirty="0" smtClean="0">
                <a:solidFill>
                  <a:schemeClr val="tx1"/>
                </a:solidFill>
              </a:rPr>
              <a:t>ã</a:t>
            </a:r>
            <a:r>
              <a:rPr lang="x-none" sz="3600" dirty="0" smtClean="0">
                <a:solidFill>
                  <a:schemeClr val="tx1"/>
                </a:solidFill>
              </a:rPr>
              <a:t>o</a:t>
            </a:r>
            <a:endParaRPr lang="pt-PT" sz="36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200" dirty="0">
                <a:solidFill>
                  <a:srgbClr val="00B050"/>
                </a:solidFill>
                <a:latin typeface="Garamond" panose="02020404030301010803" pitchFamily="18" charset="0"/>
              </a:rPr>
              <a:t>12</a:t>
            </a:r>
            <a:r>
              <a:rPr lang="x-none" sz="2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. </a:t>
            </a:r>
            <a:r>
              <a:rPr lang="en-US" sz="2200" dirty="0">
                <a:solidFill>
                  <a:srgbClr val="00B050"/>
                </a:solidFill>
                <a:latin typeface="Garamond" panose="02020404030301010803" pitchFamily="18" charset="0"/>
              </a:rPr>
              <a:t>É</a:t>
            </a:r>
            <a:r>
              <a:rPr lang="x-none" sz="2200" dirty="0">
                <a:solidFill>
                  <a:srgbClr val="00B050"/>
                </a:solidFill>
                <a:latin typeface="Garamond" panose="02020404030301010803" pitchFamily="18" charset="0"/>
              </a:rPr>
              <a:t>tica no processo de tomada de decis</a:t>
            </a:r>
            <a:r>
              <a:rPr lang="pt-PT" sz="2200" dirty="0">
                <a:solidFill>
                  <a:srgbClr val="00B050"/>
                </a:solidFill>
                <a:latin typeface="Garamond" panose="02020404030301010803" pitchFamily="18" charset="0"/>
              </a:rPr>
              <a:t>ã</a:t>
            </a:r>
            <a:r>
              <a:rPr lang="x-none" sz="2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200" b="1" dirty="0">
                <a:latin typeface="Garamond" panose="02020404030301010803" pitchFamily="18" charset="0"/>
              </a:rPr>
              <a:t>Critérios </a:t>
            </a:r>
            <a:r>
              <a:rPr lang="en-US" altLang="en-US" sz="2200" b="1" dirty="0" err="1">
                <a:latin typeface="Garamond" panose="02020404030301010803" pitchFamily="18" charset="0"/>
              </a:rPr>
              <a:t>éticos</a:t>
            </a:r>
            <a:r>
              <a:rPr lang="en-US" altLang="en-US" sz="2200" b="1" dirty="0">
                <a:latin typeface="Garamond" panose="02020404030301010803" pitchFamily="18" charset="0"/>
              </a:rPr>
              <a:t> para o </a:t>
            </a:r>
            <a:r>
              <a:rPr lang="en-US" altLang="en-US" sz="2200" b="1" dirty="0" err="1">
                <a:latin typeface="Garamond" panose="02020404030301010803" pitchFamily="18" charset="0"/>
              </a:rPr>
              <a:t>processo</a:t>
            </a:r>
            <a:r>
              <a:rPr lang="en-US" altLang="en-US" sz="2200" b="1" dirty="0">
                <a:latin typeface="Garamond" panose="02020404030301010803" pitchFamily="18" charset="0"/>
              </a:rPr>
              <a:t> </a:t>
            </a:r>
            <a:r>
              <a:rPr lang="en-US" altLang="en-US" sz="2200" b="1" dirty="0" err="1">
                <a:latin typeface="Garamond" panose="02020404030301010803" pitchFamily="18" charset="0"/>
              </a:rPr>
              <a:t>decisório</a:t>
            </a:r>
            <a:endParaRPr lang="en-US" altLang="en-US" sz="2200" b="1" dirty="0">
              <a:latin typeface="Garamond" panose="02020404030301010803" pitchFamily="18" charset="0"/>
            </a:endParaRP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pt-PT" altLang="en-US" sz="2200" dirty="0">
                <a:latin typeface="Garamond" panose="02020404030301010803" pitchFamily="18" charset="0"/>
                <a:cs typeface="Arial" panose="020B0604020202020204" pitchFamily="34" charset="0"/>
              </a:rPr>
              <a:t>Utilitarismo</a:t>
            </a:r>
            <a:r>
              <a:rPr lang="pt-BR" altLang="en-US" sz="2200" dirty="0">
                <a:latin typeface="Garamond" panose="02020404030301010803" pitchFamily="18" charset="0"/>
              </a:rPr>
              <a:t> </a:t>
            </a:r>
            <a:endParaRPr lang="en-US" altLang="en-US" sz="2200" dirty="0">
              <a:latin typeface="Garamond" panose="02020404030301010803" pitchFamily="18" charset="0"/>
            </a:endParaRP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PT" altLang="en-US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As </a:t>
            </a:r>
            <a:r>
              <a:rPr lang="pt-PT" altLang="en-US" sz="2200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decisões são tomadas no sentido de proporcionar o melhor para o maior número</a:t>
            </a:r>
            <a:r>
              <a:rPr lang="en-US" altLang="en-US" sz="2200" dirty="0">
                <a:latin typeface="Garamond" panose="02020404030301010803" pitchFamily="18" charset="0"/>
              </a:rPr>
              <a:t>.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 altLang="en-US" sz="2200" dirty="0" err="1">
                <a:latin typeface="Garamond" panose="02020404030301010803" pitchFamily="18" charset="0"/>
              </a:rPr>
              <a:t>Direitos</a:t>
            </a:r>
            <a:endParaRPr lang="en-US" altLang="en-US" sz="2200" dirty="0">
              <a:latin typeface="Garamond" panose="02020404030301010803" pitchFamily="18" charset="0"/>
            </a:endParaRP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altLang="en-US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Respeito e defesa dos direitos básicos dos cidadãos</a:t>
            </a:r>
            <a:r>
              <a:rPr lang="en-US" altLang="en-US" sz="2200" dirty="0">
                <a:latin typeface="Garamond" panose="02020404030301010803" pitchFamily="18" charset="0"/>
              </a:rPr>
              <a:t>.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 altLang="en-US" sz="2200" dirty="0" err="1">
                <a:latin typeface="Garamond" panose="02020404030301010803" pitchFamily="18" charset="0"/>
              </a:rPr>
              <a:t>Justiça</a:t>
            </a:r>
            <a:endParaRPr lang="en-US" altLang="en-US" sz="2200" dirty="0">
              <a:latin typeface="Garamond" panose="02020404030301010803" pitchFamily="18" charset="0"/>
            </a:endParaRP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pt-BR" altLang="en-US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Imposição e reforço de regras que sejam justas e imparciais</a:t>
            </a:r>
            <a:r>
              <a:rPr lang="en-US" altLang="en-US" sz="2200" dirty="0">
                <a:latin typeface="Garamond" panose="02020404030301010803" pitchFamily="18" charset="0"/>
              </a:rPr>
              <a:t>.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200" dirty="0">
                <a:latin typeface="Garamond" panose="02020404030301010803" pitchFamily="18" charset="0"/>
              </a:rPr>
              <a:t> </a:t>
            </a:r>
            <a:r>
              <a:rPr lang="en-US" altLang="en-US" sz="2200" b="1" dirty="0" err="1">
                <a:latin typeface="Garamond" panose="02020404030301010803" pitchFamily="18" charset="0"/>
              </a:rPr>
              <a:t>Ética</a:t>
            </a:r>
            <a:r>
              <a:rPr lang="en-US" altLang="en-US" sz="2200" b="1" dirty="0">
                <a:latin typeface="Garamond" panose="02020404030301010803" pitchFamily="18" charset="0"/>
              </a:rPr>
              <a:t> e </a:t>
            </a:r>
            <a:r>
              <a:rPr lang="en-US" altLang="en-US" sz="2200" b="1" dirty="0" err="1">
                <a:latin typeface="Garamond" panose="02020404030301010803" pitchFamily="18" charset="0"/>
              </a:rPr>
              <a:t>cultura</a:t>
            </a:r>
            <a:r>
              <a:rPr lang="en-US" altLang="en-US" sz="2200" b="1" dirty="0">
                <a:latin typeface="Garamond" panose="02020404030301010803" pitchFamily="18" charset="0"/>
              </a:rPr>
              <a:t> </a:t>
            </a:r>
            <a:r>
              <a:rPr lang="en-US" altLang="en-US" sz="2200" b="1" dirty="0" err="1">
                <a:latin typeface="Garamond" panose="02020404030301010803" pitchFamily="18" charset="0"/>
              </a:rPr>
              <a:t>nacional</a:t>
            </a:r>
            <a:endParaRPr lang="en-US" altLang="en-US" sz="2200" b="1" dirty="0">
              <a:latin typeface="Garamond" panose="02020404030301010803" pitchFamily="18" charset="0"/>
            </a:endParaRPr>
          </a:p>
          <a:p>
            <a:pPr lvl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200" dirty="0">
                <a:latin typeface="Garamond" panose="02020404030301010803" pitchFamily="18" charset="0"/>
              </a:rPr>
              <a:t>   </a:t>
            </a:r>
            <a:r>
              <a:rPr lang="en-US" altLang="en-US" sz="2200" dirty="0" err="1">
                <a:latin typeface="Garamond" panose="02020404030301010803" pitchFamily="18" charset="0"/>
              </a:rPr>
              <a:t>Não</a:t>
            </a:r>
            <a:r>
              <a:rPr lang="en-US" altLang="en-US" sz="2200" dirty="0">
                <a:latin typeface="Garamond" panose="02020404030301010803" pitchFamily="18" charset="0"/>
              </a:rPr>
              <a:t> </a:t>
            </a:r>
            <a:r>
              <a:rPr lang="en-US" altLang="en-US" sz="2200" dirty="0" err="1">
                <a:latin typeface="Garamond" panose="02020404030301010803" pitchFamily="18" charset="0"/>
              </a:rPr>
              <a:t>existem</a:t>
            </a:r>
            <a:r>
              <a:rPr lang="en-US" altLang="en-US" sz="2200" dirty="0">
                <a:latin typeface="Garamond" panose="02020404030301010803" pitchFamily="18" charset="0"/>
              </a:rPr>
              <a:t> </a:t>
            </a:r>
            <a:r>
              <a:rPr lang="en-US" altLang="en-US" sz="2200" dirty="0" err="1">
                <a:latin typeface="Garamond" panose="02020404030301010803" pitchFamily="18" charset="0"/>
              </a:rPr>
              <a:t>padrões</a:t>
            </a:r>
            <a:r>
              <a:rPr lang="en-US" altLang="en-US" sz="2200" dirty="0">
                <a:latin typeface="Garamond" panose="02020404030301010803" pitchFamily="18" charset="0"/>
              </a:rPr>
              <a:t> </a:t>
            </a:r>
            <a:r>
              <a:rPr lang="en-US" altLang="en-US" sz="2200" dirty="0" err="1">
                <a:latin typeface="Garamond" panose="02020404030301010803" pitchFamily="18" charset="0"/>
              </a:rPr>
              <a:t>éticos</a:t>
            </a:r>
            <a:r>
              <a:rPr lang="en-US" altLang="en-US" sz="2200" dirty="0">
                <a:latin typeface="Garamond" panose="02020404030301010803" pitchFamily="18" charset="0"/>
              </a:rPr>
              <a:t> </a:t>
            </a:r>
            <a:r>
              <a:rPr lang="en-US" altLang="en-US" sz="2200" dirty="0" err="1">
                <a:latin typeface="Garamond" panose="02020404030301010803" pitchFamily="18" charset="0"/>
              </a:rPr>
              <a:t>globais</a:t>
            </a:r>
            <a:r>
              <a:rPr lang="en-US" altLang="en-US" sz="2200" dirty="0">
                <a:latin typeface="Garamond" panose="02020404030301010803" pitchFamily="18" charset="0"/>
              </a:rPr>
              <a:t>.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200" dirty="0">
                <a:latin typeface="Garamond" panose="02020404030301010803" pitchFamily="18" charset="0"/>
              </a:rPr>
              <a:t>    </a:t>
            </a:r>
            <a:r>
              <a:rPr lang="pt-BR" altLang="en-US" sz="2200" dirty="0">
                <a:latin typeface="Garamond" panose="02020404030301010803" pitchFamily="18" charset="0"/>
                <a:cs typeface="Arial" panose="020B0604020202020204" pitchFamily="34" charset="0"/>
              </a:rPr>
              <a:t>Princípios éticos para os tomadores de decisão que       reflitam as normas culturais locais são necessários para sustentar altos padrões e conseguir práticas consistentes</a:t>
            </a:r>
            <a:r>
              <a:rPr lang="en-US" altLang="en-US" sz="22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3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4808"/>
          </a:xfrm>
        </p:spPr>
        <p:txBody>
          <a:bodyPr>
            <a:normAutofit/>
          </a:bodyPr>
          <a:lstStyle/>
          <a:p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13. Dicas para melhorar a tomada de decis</a:t>
            </a:r>
            <a:r>
              <a:rPr lang="pt-PT" sz="36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endParaRPr lang="pt-PT" sz="36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800" dirty="0">
                <a:solidFill>
                  <a:srgbClr val="00B050"/>
                </a:solidFill>
                <a:latin typeface="Garamond" panose="02020404030301010803" pitchFamily="18" charset="0"/>
              </a:rPr>
              <a:t>13. Dicas para melhorar a tomada de decis</a:t>
            </a:r>
            <a:r>
              <a:rPr lang="pt-PT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pt-BR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Analise a situação e ajuste seu estilo decisório a ela</a:t>
            </a:r>
            <a:r>
              <a:rPr lang="pt-BR" altLang="en-US" sz="2800" dirty="0">
                <a:latin typeface="Garamond" panose="02020404030301010803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pt-BR" altLang="en-US" sz="2800" dirty="0">
                <a:latin typeface="Garamond" panose="02020404030301010803" pitchFamily="18" charset="0"/>
              </a:rPr>
              <a:t>Esteja consciente dos vieses e tente minimizar seu impacto.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pt-BR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Combine análise racional com intuição para melhorar a eficácia de sua tomada de decisões.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pt-BR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Não suponha que seu estilo de tomada de decisões seja apropriado para todo e qualquer trabalho</a:t>
            </a:r>
            <a:r>
              <a:rPr lang="pt-BR" altLang="en-US" sz="2800" dirty="0">
                <a:latin typeface="Garamond" panose="02020404030301010803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pt-BR" altLang="en-US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Aumente sua criatividade buscando novas soluções para os problemas, vendo-os de maneira diferente e usando analogias.</a:t>
            </a:r>
            <a:r>
              <a:rPr lang="pt-BR" altLang="en-US" sz="2800" dirty="0">
                <a:latin typeface="Garamond" panose="02020404030301010803" pitchFamily="18" charset="0"/>
              </a:rPr>
              <a:t> </a:t>
            </a:r>
            <a:endParaRPr lang="en-US" alt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i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28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Biografia utilizada</a:t>
            </a: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ROBBINS, S.P. </a:t>
            </a:r>
            <a:r>
              <a:rPr lang="x-none" b="1" i="1" dirty="0" smtClean="0">
                <a:latin typeface="Garamond" panose="02020404030301010803" pitchFamily="18" charset="0"/>
              </a:rPr>
              <a:t>Comportamento Organizacional.</a:t>
            </a:r>
            <a:r>
              <a:rPr lang="en-US" b="1" i="1" dirty="0" smtClean="0">
                <a:latin typeface="Garamond" panose="02020404030301010803" pitchFamily="18" charset="0"/>
              </a:rPr>
              <a:t> </a:t>
            </a:r>
            <a:r>
              <a:rPr lang="x-none" b="1" i="1" dirty="0" smtClean="0">
                <a:latin typeface="Garamond" panose="02020404030301010803" pitchFamily="18" charset="0"/>
              </a:rPr>
              <a:t>S</a:t>
            </a:r>
            <a:r>
              <a:rPr lang="pt-PT" b="1" i="1" dirty="0" smtClean="0">
                <a:latin typeface="Garamond" panose="02020404030301010803" pitchFamily="18" charset="0"/>
              </a:rPr>
              <a:t>ã</a:t>
            </a:r>
            <a:r>
              <a:rPr lang="x-none" b="1" i="1" dirty="0" smtClean="0">
                <a:latin typeface="Garamond" panose="02020404030301010803" pitchFamily="18" charset="0"/>
              </a:rPr>
              <a:t>o Paulo: Pearson-Prentice Hall. 2009.</a:t>
            </a: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02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392072"/>
            <a:ext cx="11067197" cy="5104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x-none" sz="2400" b="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r>
              <a:rPr lang="x-none" sz="4800" dirty="0" smtClean="0">
                <a:latin typeface="Kristen ITC" panose="03050502040202030202" pitchFamily="66" charset="0"/>
              </a:rPr>
              <a:t>FIM </a:t>
            </a: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pt-PT" sz="2400" b="0" dirty="0">
              <a:latin typeface="Ink Free" panose="03080402000500000000" pitchFamily="66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8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Aula 5 </a:t>
            </a:r>
            <a:r>
              <a:rPr lang="x-none" sz="3100" b="1" spc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Percep</a:t>
            </a:r>
            <a:r>
              <a:rPr lang="pt-PT" sz="3200" dirty="0" err="1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çã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 e Tomada de Decis</a:t>
            </a: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ã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</a:t>
            </a:r>
            <a:endParaRPr lang="pt-PT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104" y="1600199"/>
            <a:ext cx="11248102" cy="5154561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9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Objectivo </a:t>
            </a:r>
            <a:r>
              <a:rPr lang="x-none" sz="9600" b="1" dirty="0">
                <a:solidFill>
                  <a:srgbClr val="00B050"/>
                </a:solidFill>
                <a:latin typeface="Garamond" panose="02020404030301010803" pitchFamily="18" charset="0"/>
              </a:rPr>
              <a:t>da aula</a:t>
            </a:r>
            <a:r>
              <a:rPr lang="x-none" sz="9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96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Explicar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como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duas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pessoas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vêem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a mesma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coisa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e a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interpretam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maneira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diferente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Citar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três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determinantes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da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atribuição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Descrever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como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as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simplificações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podem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ajudar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ou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prejudicar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nossa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forma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julgar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outros.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Explicar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como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a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percepção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afe</a:t>
            </a:r>
            <a:r>
              <a:rPr lang="x-none" altLang="en-US" sz="9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</a:t>
            </a:r>
            <a:r>
              <a:rPr lang="en-US" altLang="en-US" sz="9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ta 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o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processo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tomada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decisão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Citar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seis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passos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do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modelo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tomada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decisões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racionais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Descrever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as </a:t>
            </a:r>
            <a:r>
              <a:rPr lang="en-US" altLang="en-US" sz="9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a</a:t>
            </a:r>
            <a:r>
              <a:rPr lang="x-none" altLang="en-US" sz="9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</a:t>
            </a:r>
            <a:r>
              <a:rPr lang="en-US" altLang="en-US" sz="9600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ções</a:t>
            </a:r>
            <a:r>
              <a:rPr lang="en-US" altLang="en-US" sz="9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do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tomador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decisões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estritamente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racional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Listar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explicar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oito</a:t>
            </a:r>
            <a:r>
              <a:rPr lang="en-US" altLang="en-US" sz="96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FF0000"/>
                </a:solidFill>
                <a:latin typeface="Garamond" panose="02020404030301010803" pitchFamily="18" charset="0"/>
              </a:rPr>
              <a:t>vieses</a:t>
            </a:r>
            <a:r>
              <a:rPr lang="en-US" altLang="en-US" sz="96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ou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erros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comuns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decisão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Identificar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as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condições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em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que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indivíduos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têm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mais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probabilidade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usar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a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intuição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na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tomada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decisões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lnSpc>
                <a:spcPct val="110000"/>
              </a:lnSpc>
              <a:buClr>
                <a:srgbClr val="CC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9600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Comparar</a:t>
            </a:r>
            <a:r>
              <a:rPr lang="en-US" altLang="en-US" sz="9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três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critérios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éticos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para a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tomada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 de </a:t>
            </a:r>
            <a:r>
              <a:rPr lang="en-US" altLang="en-US" sz="9600" dirty="0" err="1">
                <a:solidFill>
                  <a:srgbClr val="000000"/>
                </a:solidFill>
                <a:latin typeface="Garamond" panose="02020404030301010803" pitchFamily="18" charset="0"/>
              </a:rPr>
              <a:t>decisões</a:t>
            </a:r>
            <a:r>
              <a:rPr lang="en-US" altLang="en-US" sz="9600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pt-PT" altLang="pt-PT" sz="80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x-none" altLang="pt-PT" sz="96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74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74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  <a:defRPr/>
            </a:pPr>
            <a:endParaRPr lang="x-none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5100" dirty="0">
              <a:latin typeface="Garamond" panose="02020404030301010803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x-none" sz="2800" dirty="0" smtClean="0"/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</a:rPr>
              <a:t>1. O que </a:t>
            </a:r>
            <a:r>
              <a:rPr lang="pt-PT" dirty="0" smtClean="0">
                <a:solidFill>
                  <a:schemeClr val="tx1"/>
                </a:solidFill>
              </a:rPr>
              <a:t>é</a:t>
            </a:r>
            <a:r>
              <a:rPr lang="x-none" dirty="0" smtClean="0">
                <a:solidFill>
                  <a:schemeClr val="tx1"/>
                </a:solidFill>
              </a:rPr>
              <a:t> Percep</a:t>
            </a:r>
            <a:r>
              <a:rPr lang="pt-PT" dirty="0" err="1" smtClean="0">
                <a:solidFill>
                  <a:schemeClr val="tx1"/>
                </a:solidFill>
              </a:rPr>
              <a:t>çã</a:t>
            </a:r>
            <a:r>
              <a:rPr lang="x-none" dirty="0" smtClean="0">
                <a:solidFill>
                  <a:schemeClr val="tx1"/>
                </a:solidFill>
              </a:rPr>
              <a:t>o ?</a:t>
            </a:r>
            <a:br>
              <a:rPr lang="x-none" dirty="0" smtClean="0">
                <a:solidFill>
                  <a:schemeClr val="tx1"/>
                </a:solidFill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5845"/>
            <a:ext cx="10972800" cy="5061155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endParaRPr lang="x-none" altLang="pt-PT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1. </a:t>
            </a:r>
            <a:r>
              <a:rPr lang="x-none" sz="3200" dirty="0">
                <a:solidFill>
                  <a:srgbClr val="00B050"/>
                </a:solidFill>
                <a:latin typeface="Garamond" panose="02020404030301010803" pitchFamily="18" charset="0"/>
              </a:rPr>
              <a:t>O que </a:t>
            </a:r>
            <a:r>
              <a:rPr 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é</a:t>
            </a:r>
            <a:r>
              <a:rPr lang="x-none" sz="3200" dirty="0">
                <a:solidFill>
                  <a:srgbClr val="00B050"/>
                </a:solidFill>
                <a:latin typeface="Garamond" panose="02020404030301010803" pitchFamily="18" charset="0"/>
              </a:rPr>
              <a:t> Percep</a:t>
            </a:r>
            <a:r>
              <a:rPr lang="pt-PT" sz="3200" dirty="0" err="1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o?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Percepção</a:t>
            </a:r>
            <a:r>
              <a:rPr lang="pt-BR" altLang="en-US" sz="2800" b="1" dirty="0" smtClean="0">
                <a:latin typeface="Garamond" panose="02020404030301010803" pitchFamily="18" charset="0"/>
              </a:rPr>
              <a:t> 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- </a:t>
            </a:r>
            <a:r>
              <a:rPr lang="x-none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p</a:t>
            </a:r>
            <a:r>
              <a:rPr lang="pt-PT" altLang="en-US" sz="2800" dirty="0" err="1" smtClean="0">
                <a:latin typeface="Garamond" panose="02020404030301010803" pitchFamily="18" charset="0"/>
                <a:cs typeface="Arial" panose="020B0604020202020204" pitchFamily="34" charset="0"/>
              </a:rPr>
              <a:t>rocesso</a:t>
            </a:r>
            <a:r>
              <a:rPr lang="pt-PT" altLang="en-US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pt-PT" altLang="en-US" sz="2800" dirty="0" err="1">
                <a:latin typeface="Garamond" panose="02020404030301010803" pitchFamily="18" charset="0"/>
                <a:cs typeface="Arial" panose="020B0604020202020204" pitchFamily="34" charset="0"/>
              </a:rPr>
              <a:t>pelo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 qual os indivíduos </a:t>
            </a:r>
            <a:r>
              <a:rPr lang="pt-PT" altLang="en-US" sz="2800" b="1" dirty="0">
                <a:latin typeface="Garamond" panose="02020404030301010803" pitchFamily="18" charset="0"/>
                <a:cs typeface="Arial" panose="020B0604020202020204" pitchFamily="34" charset="0"/>
              </a:rPr>
              <a:t>organizam e interpretam suas impressões 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sensoriais com a finalidade de dar sentido ao seu ambiente.</a:t>
            </a:r>
            <a:r>
              <a:rPr lang="pt-BR" altLang="en-US" sz="2800" dirty="0">
                <a:latin typeface="Garamond" panose="02020404030301010803" pitchFamily="18" charset="0"/>
              </a:rPr>
              <a:t> 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  <a:defRPr/>
            </a:pPr>
            <a:r>
              <a:rPr lang="en-US" sz="2800" dirty="0">
                <a:latin typeface="Garamond" panose="02020404030301010803" pitchFamily="18" charset="0"/>
              </a:rPr>
              <a:t>O </a:t>
            </a:r>
            <a:r>
              <a:rPr lang="en-US" sz="2800" dirty="0" err="1">
                <a:latin typeface="Garamond" panose="02020404030301010803" pitchFamily="18" charset="0"/>
              </a:rPr>
              <a:t>comportamento</a:t>
            </a:r>
            <a:r>
              <a:rPr lang="en-US" sz="2800" dirty="0">
                <a:latin typeface="Garamond" panose="02020404030301010803" pitchFamily="18" charset="0"/>
              </a:rPr>
              <a:t> das </a:t>
            </a:r>
            <a:r>
              <a:rPr lang="en-US" sz="2800" dirty="0" err="1">
                <a:latin typeface="Garamond" panose="02020404030301010803" pitchFamily="18" charset="0"/>
              </a:rPr>
              <a:t>pessoas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baseia</a:t>
            </a:r>
            <a:r>
              <a:rPr lang="en-US" sz="2800" dirty="0">
                <a:latin typeface="Garamond" panose="02020404030301010803" pitchFamily="18" charset="0"/>
              </a:rPr>
              <a:t>-se </a:t>
            </a:r>
            <a:r>
              <a:rPr lang="en-US" sz="2800" dirty="0" err="1">
                <a:latin typeface="Garamond" panose="02020404030301010803" pitchFamily="18" charset="0"/>
              </a:rPr>
              <a:t>em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sua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percepção</a:t>
            </a:r>
            <a:r>
              <a:rPr lang="en-US" sz="2800" dirty="0">
                <a:latin typeface="Garamond" panose="02020404030301010803" pitchFamily="18" charset="0"/>
              </a:rPr>
              <a:t> da </a:t>
            </a:r>
            <a:r>
              <a:rPr lang="en-US" sz="2800" dirty="0" err="1">
                <a:latin typeface="Garamond" panose="02020404030301010803" pitchFamily="18" charset="0"/>
              </a:rPr>
              <a:t>realidade</a:t>
            </a:r>
            <a:r>
              <a:rPr lang="en-US" sz="2800" dirty="0">
                <a:latin typeface="Garamond" panose="02020404030301010803" pitchFamily="18" charset="0"/>
              </a:rPr>
              <a:t>, </a:t>
            </a:r>
            <a:r>
              <a:rPr lang="en-US" sz="2800" dirty="0" err="1">
                <a:latin typeface="Garamond" panose="02020404030301010803" pitchFamily="18" charset="0"/>
              </a:rPr>
              <a:t>não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na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realidade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em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si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  <a:endParaRPr lang="en-US" sz="2800" i="1" dirty="0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  <a:defRPr/>
            </a:pPr>
            <a:r>
              <a:rPr lang="en-US" sz="2800" dirty="0">
                <a:latin typeface="Garamond" panose="02020404030301010803" pitchFamily="18" charset="0"/>
              </a:rPr>
              <a:t>O </a:t>
            </a:r>
            <a:r>
              <a:rPr lang="en-US" sz="2800" dirty="0" err="1">
                <a:latin typeface="Garamond" panose="02020404030301010803" pitchFamily="18" charset="0"/>
              </a:rPr>
              <a:t>mundo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importante</a:t>
            </a:r>
            <a:r>
              <a:rPr lang="en-US" sz="2800" dirty="0">
                <a:latin typeface="Garamond" panose="02020404030301010803" pitchFamily="18" charset="0"/>
              </a:rPr>
              <a:t> para o </a:t>
            </a:r>
            <a:r>
              <a:rPr lang="en-US" sz="2800" dirty="0" err="1">
                <a:latin typeface="Garamond" panose="02020404030301010803" pitchFamily="18" charset="0"/>
              </a:rPr>
              <a:t>comportamento</a:t>
            </a:r>
            <a:r>
              <a:rPr lang="en-US" sz="2800" dirty="0">
                <a:latin typeface="Garamond" panose="02020404030301010803" pitchFamily="18" charset="0"/>
              </a:rPr>
              <a:t> é o </a:t>
            </a:r>
            <a:r>
              <a:rPr lang="en-US" sz="2800" dirty="0" err="1">
                <a:latin typeface="Garamond" panose="02020404030301010803" pitchFamily="18" charset="0"/>
              </a:rPr>
              <a:t>mundo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  <a:r>
              <a:rPr lang="en-US" sz="2800" dirty="0" err="1">
                <a:latin typeface="Garamond" panose="02020404030301010803" pitchFamily="18" charset="0"/>
              </a:rPr>
              <a:t>na</a:t>
            </a:r>
            <a:r>
              <a:rPr lang="en-US" sz="2800" dirty="0">
                <a:latin typeface="Garamond" panose="02020404030301010803" pitchFamily="18" charset="0"/>
              </a:rPr>
              <a:t> forma </a:t>
            </a:r>
            <a:r>
              <a:rPr lang="en-US" sz="2800" dirty="0" err="1">
                <a:latin typeface="Garamond" panose="02020404030301010803" pitchFamily="18" charset="0"/>
              </a:rPr>
              <a:t>em</a:t>
            </a:r>
            <a:r>
              <a:rPr lang="en-US" sz="2800" dirty="0">
                <a:latin typeface="Garamond" panose="02020404030301010803" pitchFamily="18" charset="0"/>
              </a:rPr>
              <a:t> que é </a:t>
            </a:r>
            <a:r>
              <a:rPr lang="en-US" sz="2800" dirty="0" err="1">
                <a:latin typeface="Garamond" panose="02020404030301010803" pitchFamily="18" charset="0"/>
              </a:rPr>
              <a:t>percebido</a:t>
            </a:r>
            <a:r>
              <a:rPr lang="en-US" sz="2800" dirty="0">
                <a:latin typeface="Garamond" panose="02020404030301010803" pitchFamily="18" charset="0"/>
              </a:rPr>
              <a:t>.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n-US" altLang="en-US" sz="3200" dirty="0"/>
          </a:p>
          <a:p>
            <a:pPr marL="0" indent="0">
              <a:buNone/>
              <a:defRPr/>
            </a:pPr>
            <a:endParaRPr lang="x-none" altLang="pt-PT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b="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3540"/>
            <a:ext cx="3860800" cy="329184"/>
          </a:xfrm>
        </p:spPr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</a:rPr>
              <a:t>2</a:t>
            </a:r>
            <a:r>
              <a:rPr lang="x-none" sz="3200" dirty="0" smtClean="0">
                <a:solidFill>
                  <a:schemeClr val="tx1"/>
                </a:solidFill>
              </a:rPr>
              <a:t>. Factores que influenciam a percep</a:t>
            </a:r>
            <a:r>
              <a:rPr lang="pt-PT" sz="3200" dirty="0" err="1" smtClean="0">
                <a:solidFill>
                  <a:schemeClr val="tx1"/>
                </a:solidFill>
              </a:rPr>
              <a:t>çã</a:t>
            </a:r>
            <a:r>
              <a:rPr lang="x-none" sz="3200" dirty="0" smtClean="0">
                <a:solidFill>
                  <a:schemeClr val="tx1"/>
                </a:solidFill>
              </a:rPr>
              <a:t>o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4444"/>
            <a:ext cx="1097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x-none" altLang="pt-PT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200" b="1" dirty="0"/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</a:t>
            </a:r>
            <a:r>
              <a:rPr lang="x-none" dirty="0" smtClean="0"/>
              <a:t>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5</a:t>
            </a:fld>
            <a:endParaRPr lang="pt-PT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577" y="1535060"/>
            <a:ext cx="8186737" cy="509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50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</a:t>
            </a:r>
            <a:r>
              <a:rPr lang="pt-PT" altLang="en-US" sz="3200" dirty="0">
                <a:solidFill>
                  <a:schemeClr val="tx1"/>
                </a:solidFill>
                <a:cs typeface="Times New Roman" panose="02020603050405020304" pitchFamily="18" charset="0"/>
              </a:rPr>
              <a:t> Teoria da atribuição</a:t>
            </a:r>
            <a:r>
              <a:rPr lang="pt-BR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sz="3200" dirty="0" smtClean="0">
                <a:latin typeface="Garamond" panose="02020404030301010803" pitchFamily="18" charset="0"/>
              </a:rPr>
              <a:t>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2103"/>
            <a:ext cx="11395260" cy="52526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x-none" altLang="en-US" sz="36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3. </a:t>
            </a:r>
            <a:r>
              <a:rPr lang="pt-PT" altLang="en-US" sz="3600" dirty="0" smtClean="0">
                <a:solidFill>
                  <a:srgbClr val="00B05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Teoria </a:t>
            </a:r>
            <a:r>
              <a:rPr lang="pt-PT" altLang="en-US" sz="3600" dirty="0">
                <a:solidFill>
                  <a:srgbClr val="00B05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da atribuição</a:t>
            </a:r>
            <a:r>
              <a:rPr lang="pt-BR" altLang="en-US" sz="3600" dirty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altLang="en-US" sz="36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  <a:buFontTx/>
              <a:buChar char=" "/>
            </a:pPr>
            <a:r>
              <a:rPr lang="en-GB" altLang="en-US" sz="2800" b="1" dirty="0">
                <a:latin typeface="Garamond" panose="02020404030301010803" pitchFamily="18" charset="0"/>
              </a:rPr>
              <a:t>Atribuições</a:t>
            </a:r>
            <a:r>
              <a:rPr lang="en-GB" altLang="en-US" sz="2800" dirty="0">
                <a:latin typeface="Garamond" panose="02020404030301010803" pitchFamily="18" charset="0"/>
              </a:rPr>
              <a:t> – </a:t>
            </a:r>
            <a:r>
              <a:rPr lang="en-GB" altLang="en-US" sz="2800" dirty="0" err="1">
                <a:latin typeface="Garamond" panose="02020404030301010803" pitchFamily="18" charset="0"/>
              </a:rPr>
              <a:t>razões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utilizadas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por</a:t>
            </a:r>
            <a:r>
              <a:rPr lang="en-GB" altLang="en-US" sz="2800" dirty="0">
                <a:latin typeface="Garamond" panose="02020404030301010803" pitchFamily="18" charset="0"/>
              </a:rPr>
              <a:t> um </a:t>
            </a:r>
            <a:r>
              <a:rPr lang="en-GB" altLang="en-US" sz="2800" dirty="0" err="1">
                <a:latin typeface="Garamond" panose="02020404030301010803" pitchFamily="18" charset="0"/>
              </a:rPr>
              <a:t>indivíduo</a:t>
            </a:r>
            <a:r>
              <a:rPr lang="en-GB" altLang="en-US" sz="2800" dirty="0">
                <a:latin typeface="Garamond" panose="02020404030301010803" pitchFamily="18" charset="0"/>
              </a:rPr>
              <a:t> para </a:t>
            </a:r>
            <a:r>
              <a:rPr lang="en-GB" altLang="en-US" sz="2800" dirty="0" err="1">
                <a:latin typeface="Garamond" panose="02020404030301010803" pitchFamily="18" charset="0"/>
              </a:rPr>
              <a:t>explicar</a:t>
            </a:r>
            <a:r>
              <a:rPr lang="en-GB" altLang="en-US" sz="2800" dirty="0">
                <a:latin typeface="Garamond" panose="02020404030301010803" pitchFamily="18" charset="0"/>
              </a:rPr>
              <a:t> o </a:t>
            </a:r>
            <a:r>
              <a:rPr lang="en-GB" altLang="en-US" sz="2800" dirty="0" err="1">
                <a:latin typeface="Garamond" panose="02020404030301010803" pitchFamily="18" charset="0"/>
              </a:rPr>
              <a:t>comportamento</a:t>
            </a:r>
            <a:r>
              <a:rPr lang="en-GB" altLang="en-US" sz="2800" dirty="0">
                <a:latin typeface="Garamond" panose="02020404030301010803" pitchFamily="18" charset="0"/>
              </a:rPr>
              <a:t> de outros. </a:t>
            </a:r>
            <a:r>
              <a:rPr lang="en-GB" altLang="en-US" sz="2800" dirty="0" err="1">
                <a:latin typeface="Garamond" panose="02020404030301010803" pitchFamily="18" charset="0"/>
              </a:rPr>
              <a:t>Estas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razões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podem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ser</a:t>
            </a:r>
            <a:r>
              <a:rPr lang="en-GB" altLang="en-US" sz="2800" dirty="0">
                <a:latin typeface="Garamond" panose="02020404030301010803" pitchFamily="18" charset="0"/>
              </a:rPr>
              <a:t> de </a:t>
            </a:r>
            <a:r>
              <a:rPr lang="en-GB" altLang="en-US" sz="2800" dirty="0" err="1">
                <a:latin typeface="Garamond" panose="02020404030301010803" pitchFamily="18" charset="0"/>
              </a:rPr>
              <a:t>duas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naturezas</a:t>
            </a:r>
            <a:r>
              <a:rPr lang="en-GB" altLang="en-US" sz="2800" dirty="0">
                <a:latin typeface="Garamond" panose="02020404030301010803" pitchFamily="18" charset="0"/>
              </a:rPr>
              <a:t>: 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  <a:buFontTx/>
              <a:buChar char=" "/>
            </a:pPr>
            <a:endParaRPr lang="x-none" altLang="en-US" sz="28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en-US" sz="2800" b="1" dirty="0">
                <a:latin typeface="Garamond" panose="02020404030301010803" pitchFamily="18" charset="0"/>
              </a:rPr>
              <a:t>Internas</a:t>
            </a:r>
            <a:r>
              <a:rPr lang="en-GB" altLang="en-US" sz="2800" dirty="0">
                <a:latin typeface="Garamond" panose="02020404030301010803" pitchFamily="18" charset="0"/>
              </a:rPr>
              <a:t> – o </a:t>
            </a:r>
            <a:r>
              <a:rPr lang="en-GB" altLang="en-US" sz="2800" dirty="0" err="1">
                <a:latin typeface="Garamond" panose="02020404030301010803" pitchFamily="18" charset="0"/>
              </a:rPr>
              <a:t>comportamento</a:t>
            </a:r>
            <a:r>
              <a:rPr lang="en-GB" altLang="en-US" sz="2800" dirty="0">
                <a:latin typeface="Garamond" panose="02020404030301010803" pitchFamily="18" charset="0"/>
              </a:rPr>
              <a:t> é </a:t>
            </a:r>
            <a:r>
              <a:rPr lang="en-GB" altLang="en-US" sz="2800" dirty="0" err="1">
                <a:latin typeface="Garamond" panose="02020404030301010803" pitchFamily="18" charset="0"/>
              </a:rPr>
              <a:t>atribuido</a:t>
            </a:r>
            <a:r>
              <a:rPr lang="en-GB" altLang="en-US" sz="2800" dirty="0">
                <a:latin typeface="Garamond" panose="02020404030301010803" pitchFamily="18" charset="0"/>
              </a:rPr>
              <a:t> a </a:t>
            </a:r>
            <a:r>
              <a:rPr lang="en-GB" altLang="en-US" sz="2800" dirty="0" err="1">
                <a:latin typeface="Garamond" panose="02020404030301010803" pitchFamily="18" charset="0"/>
              </a:rPr>
              <a:t>qualidades</a:t>
            </a:r>
            <a:r>
              <a:rPr lang="en-GB" altLang="en-US" sz="2800" dirty="0">
                <a:latin typeface="Garamond" panose="02020404030301010803" pitchFamily="18" charset="0"/>
              </a:rPr>
              <a:t> e </a:t>
            </a:r>
            <a:r>
              <a:rPr lang="en-GB" altLang="en-US" sz="2800" dirty="0" err="1">
                <a:latin typeface="Garamond" panose="02020404030301010803" pitchFamily="18" charset="0"/>
              </a:rPr>
              <a:t>características</a:t>
            </a:r>
            <a:r>
              <a:rPr lang="en-GB" altLang="en-US" sz="2800" dirty="0">
                <a:latin typeface="Garamond" panose="02020404030301010803" pitchFamily="18" charset="0"/>
              </a:rPr>
              <a:t> do </a:t>
            </a:r>
            <a:r>
              <a:rPr lang="en-GB" altLang="en-US" sz="2800" dirty="0" err="1">
                <a:latin typeface="Garamond" panose="02020404030301010803" pitchFamily="18" charset="0"/>
              </a:rPr>
              <a:t>indivíduo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ou</a:t>
            </a:r>
            <a:r>
              <a:rPr lang="en-GB" altLang="en-US" sz="2800" dirty="0">
                <a:latin typeface="Garamond" panose="02020404030301010803" pitchFamily="18" charset="0"/>
              </a:rPr>
              <a:t> do </a:t>
            </a:r>
            <a:r>
              <a:rPr lang="en-GB" altLang="en-US" sz="2800" dirty="0" err="1">
                <a:latin typeface="Garamond" panose="02020404030301010803" pitchFamily="18" charset="0"/>
              </a:rPr>
              <a:t>grupo</a:t>
            </a:r>
            <a:r>
              <a:rPr lang="en-GB" altLang="en-US" sz="2800" dirty="0">
                <a:latin typeface="Garamond" panose="02020404030301010803" pitchFamily="18" charset="0"/>
              </a:rPr>
              <a:t> a que </a:t>
            </a:r>
            <a:r>
              <a:rPr lang="en-GB" altLang="en-US" sz="2800" dirty="0" err="1">
                <a:latin typeface="Garamond" panose="02020404030301010803" pitchFamily="18" charset="0"/>
              </a:rPr>
              <a:t>pertence</a:t>
            </a:r>
            <a:r>
              <a:rPr lang="en-GB" altLang="en-US" sz="2800" dirty="0">
                <a:latin typeface="Garamond" panose="02020404030301010803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n-GB" altLang="en-US" sz="1600" dirty="0"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altLang="en-US" sz="2800" b="1" dirty="0" err="1">
                <a:latin typeface="Garamond" panose="02020404030301010803" pitchFamily="18" charset="0"/>
              </a:rPr>
              <a:t>Externas</a:t>
            </a:r>
            <a:r>
              <a:rPr lang="en-GB" altLang="en-US" sz="2800" dirty="0">
                <a:latin typeface="Garamond" panose="02020404030301010803" pitchFamily="18" charset="0"/>
              </a:rPr>
              <a:t> – o </a:t>
            </a:r>
            <a:r>
              <a:rPr lang="en-GB" altLang="en-US" sz="2800" dirty="0" err="1">
                <a:latin typeface="Garamond" panose="02020404030301010803" pitchFamily="18" charset="0"/>
              </a:rPr>
              <a:t>comportamento</a:t>
            </a:r>
            <a:r>
              <a:rPr lang="en-GB" altLang="en-US" sz="2800" dirty="0">
                <a:latin typeface="Garamond" panose="02020404030301010803" pitchFamily="18" charset="0"/>
              </a:rPr>
              <a:t> é </a:t>
            </a:r>
            <a:r>
              <a:rPr lang="en-GB" altLang="en-US" sz="2800" dirty="0" err="1">
                <a:latin typeface="Garamond" panose="02020404030301010803" pitchFamily="18" charset="0"/>
              </a:rPr>
              <a:t>atribuido</a:t>
            </a:r>
            <a:r>
              <a:rPr lang="en-GB" altLang="en-US" sz="2800" dirty="0">
                <a:latin typeface="Garamond" panose="02020404030301010803" pitchFamily="18" charset="0"/>
              </a:rPr>
              <a:t> a </a:t>
            </a:r>
            <a:r>
              <a:rPr lang="en-GB" altLang="en-US" sz="2800" dirty="0" err="1">
                <a:latin typeface="Garamond" panose="02020404030301010803" pitchFamily="18" charset="0"/>
              </a:rPr>
              <a:t>factores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situacionais</a:t>
            </a:r>
            <a:r>
              <a:rPr lang="en-GB" altLang="en-US" sz="2800" dirty="0">
                <a:latin typeface="Garamond" panose="02020404030301010803" pitchFamily="18" charset="0"/>
              </a:rPr>
              <a:t> </a:t>
            </a:r>
            <a:r>
              <a:rPr lang="en-GB" altLang="en-US" sz="2800" dirty="0" err="1">
                <a:latin typeface="Garamond" panose="02020404030301010803" pitchFamily="18" charset="0"/>
              </a:rPr>
              <a:t>ou</a:t>
            </a:r>
            <a:r>
              <a:rPr lang="en-GB" altLang="en-US" sz="2800" dirty="0">
                <a:latin typeface="Garamond" panose="02020404030301010803" pitchFamily="18" charset="0"/>
              </a:rPr>
              <a:t> do </a:t>
            </a:r>
            <a:r>
              <a:rPr lang="en-GB" altLang="en-US" sz="2800" dirty="0" err="1" smtClean="0">
                <a:latin typeface="Garamond" panose="02020404030301010803" pitchFamily="18" charset="0"/>
              </a:rPr>
              <a:t>ambientais</a:t>
            </a:r>
            <a:r>
              <a:rPr lang="en-GB" altLang="en-US" sz="2800" dirty="0" smtClean="0">
                <a:latin typeface="Garamond" panose="02020404030301010803" pitchFamily="18" charset="0"/>
              </a:rPr>
              <a:t> . </a:t>
            </a:r>
            <a:endParaRPr lang="en-GB" altLang="en-US" sz="2800" dirty="0"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  <a:buFontTx/>
              <a:buChar char=" "/>
            </a:pPr>
            <a:endParaRPr lang="x-none" altLang="en-US" sz="2800" dirty="0"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pt-PT" altLang="en-US" sz="28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Teoria </a:t>
            </a:r>
            <a:r>
              <a:rPr lang="pt-PT" altLang="en-US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da atribuição</a:t>
            </a:r>
            <a:r>
              <a:rPr lang="pt-BR" altLang="en-US" sz="2800" b="1" dirty="0">
                <a:latin typeface="Garamond" panose="02020404030301010803" pitchFamily="18" charset="0"/>
              </a:rPr>
              <a:t> 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Quando 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observamos o comportamento de alguém, tentamos determinar se sua causa é interna ou externa.</a:t>
            </a:r>
            <a:r>
              <a:rPr lang="pt-BR" altLang="en-US" sz="2800" dirty="0">
                <a:latin typeface="Garamond" panose="02020404030301010803" pitchFamily="18" charset="0"/>
              </a:rPr>
              <a:t> 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  <a:buFontTx/>
              <a:buChar char=" "/>
            </a:pPr>
            <a:endParaRPr lang="x-none" altLang="en-US" sz="2800" dirty="0" smtClean="0">
              <a:latin typeface="Garamond" panose="02020404030301010803" pitchFamily="18" charset="0"/>
            </a:endParaRPr>
          </a:p>
          <a:p>
            <a:pPr algn="just">
              <a:lnSpc>
                <a:spcPct val="90000"/>
              </a:lnSpc>
            </a:pPr>
            <a:endParaRPr lang="en-GB" altLang="en-US" dirty="0"/>
          </a:p>
          <a:p>
            <a:pPr algn="just">
              <a:buNone/>
            </a:pPr>
            <a:endParaRPr lang="x-none" altLang="en-US" sz="2800" dirty="0" smtClean="0">
              <a:latin typeface="Garamond" panose="02020404030301010803" pitchFamily="18" charset="0"/>
            </a:endParaRPr>
          </a:p>
          <a:p>
            <a:pPr>
              <a:buNone/>
            </a:pPr>
            <a:endParaRPr lang="en-US" altLang="en-US" sz="3600" dirty="0">
              <a:latin typeface="Garamond" panose="02020404030301010803" pitchFamily="18" charset="0"/>
            </a:endParaRPr>
          </a:p>
          <a:p>
            <a:pPr>
              <a:buNone/>
            </a:pPr>
            <a:endParaRPr lang="x-none" sz="35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/>
          </a:p>
          <a:p>
            <a:pPr algn="just">
              <a:buNone/>
            </a:pPr>
            <a:endParaRPr lang="pt-PT" altLang="pt-PT" sz="3600" dirty="0"/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</a:t>
            </a:r>
            <a:r>
              <a:rPr lang="pt-PT" altLang="en-US" sz="3200" dirty="0">
                <a:solidFill>
                  <a:schemeClr val="tx1"/>
                </a:solidFill>
                <a:cs typeface="Times New Roman" panose="02020603050405020304" pitchFamily="18" charset="0"/>
              </a:rPr>
              <a:t> Teoria da atribuição</a:t>
            </a:r>
            <a:r>
              <a:rPr lang="pt-BR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sz="3200" dirty="0" smtClean="0">
                <a:latin typeface="Garamond" panose="02020404030301010803" pitchFamily="18" charset="0"/>
              </a:rPr>
              <a:t>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2103"/>
            <a:ext cx="11395260" cy="5252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x-none" altLang="en-US" sz="36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3. </a:t>
            </a:r>
            <a:r>
              <a:rPr lang="pt-PT" altLang="en-US" sz="3600" dirty="0" smtClean="0">
                <a:solidFill>
                  <a:srgbClr val="00B05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Teoria </a:t>
            </a:r>
            <a:r>
              <a:rPr lang="pt-PT" altLang="en-US" sz="3600" dirty="0">
                <a:solidFill>
                  <a:srgbClr val="00B05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da atribuição</a:t>
            </a:r>
            <a:r>
              <a:rPr lang="pt-BR" altLang="en-US" sz="3600" dirty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altLang="en-US" sz="36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pt-PT" altLang="en-US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Teoria da atribuição</a:t>
            </a:r>
            <a:r>
              <a:rPr lang="pt-BR" altLang="en-US" sz="2800" b="1" dirty="0">
                <a:latin typeface="Garamond" panose="02020404030301010803" pitchFamily="18" charset="0"/>
              </a:rPr>
              <a:t> 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- </a:t>
            </a:r>
            <a:r>
              <a:rPr lang="pt-PT" altLang="en-US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Quando </a:t>
            </a:r>
            <a:r>
              <a:rPr lang="pt-PT" altLang="en-US" sz="2800" dirty="0">
                <a:latin typeface="Garamond" panose="02020404030301010803" pitchFamily="18" charset="0"/>
                <a:cs typeface="Arial" panose="020B0604020202020204" pitchFamily="34" charset="0"/>
              </a:rPr>
              <a:t>observamos o comportamento de alguém, tentamos determinar se sua causa é interna ou externa.</a:t>
            </a:r>
            <a:r>
              <a:rPr lang="pt-BR" altLang="en-US" sz="2800" dirty="0">
                <a:latin typeface="Garamond" panose="02020404030301010803" pitchFamily="18" charset="0"/>
              </a:rPr>
              <a:t> </a:t>
            </a:r>
            <a:endParaRPr lang="x-none" altLang="en-US" sz="2800" dirty="0" smtClean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en-US" sz="2800" dirty="0" smtClean="0">
              <a:latin typeface="Garamond" panose="02020404030301010803" pitchFamily="18" charset="0"/>
            </a:endParaRPr>
          </a:p>
          <a:p>
            <a:pPr algn="just">
              <a:buNone/>
            </a:pPr>
            <a:r>
              <a:rPr lang="x-none" altLang="en-US" sz="2800" b="1" dirty="0" smtClean="0">
                <a:latin typeface="Garamond" panose="02020404030301010803" pitchFamily="18" charset="0"/>
              </a:rPr>
              <a:t>Diferencia</a:t>
            </a:r>
            <a:r>
              <a:rPr lang="pt-PT" altLang="en-US" sz="2800" b="1" dirty="0" err="1" smtClean="0">
                <a:latin typeface="Garamond" panose="02020404030301010803" pitchFamily="18" charset="0"/>
              </a:rPr>
              <a:t>çã</a:t>
            </a:r>
            <a:r>
              <a:rPr lang="x-none" altLang="en-US" sz="2800" b="1" dirty="0" smtClean="0">
                <a:latin typeface="Garamond" panose="02020404030301010803" pitchFamily="18" charset="0"/>
              </a:rPr>
              <a:t>o </a:t>
            </a:r>
            <a:r>
              <a:rPr lang="x-none" altLang="en-US" sz="2800" dirty="0" smtClean="0">
                <a:latin typeface="Garamond" panose="02020404030301010803" pitchFamily="18" charset="0"/>
              </a:rPr>
              <a:t>– mostrar, ou n</a:t>
            </a:r>
            <a:r>
              <a:rPr lang="pt-PT" altLang="en-US" sz="2800" dirty="0" smtClean="0">
                <a:latin typeface="Garamond" panose="02020404030301010803" pitchFamily="18" charset="0"/>
              </a:rPr>
              <a:t>ã</a:t>
            </a:r>
            <a:r>
              <a:rPr lang="x-none" altLang="en-US" sz="2800" dirty="0" smtClean="0">
                <a:latin typeface="Garamond" panose="02020404030301010803" pitchFamily="18" charset="0"/>
              </a:rPr>
              <a:t>o, comportamentos diferentes em situa</a:t>
            </a:r>
            <a:r>
              <a:rPr lang="pt-PT" altLang="en-US" sz="2800" dirty="0" err="1" smtClean="0">
                <a:latin typeface="Garamond" panose="02020404030301010803" pitchFamily="18" charset="0"/>
              </a:rPr>
              <a:t>ç</a:t>
            </a:r>
            <a:r>
              <a:rPr lang="pt-PT" altLang="en-US" sz="2800" dirty="0" err="1" smtClean="0"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altLang="en-US" sz="2800" dirty="0" smtClean="0">
                <a:latin typeface="Garamond" panose="02020404030301010803" pitchFamily="18" charset="0"/>
                <a:cs typeface="Calibri" panose="020F0502020204030204" pitchFamily="34" charset="0"/>
              </a:rPr>
              <a:t>es diversas.</a:t>
            </a:r>
          </a:p>
          <a:p>
            <a:pPr algn="just">
              <a:buNone/>
            </a:pPr>
            <a:endParaRPr lang="x-none" altLang="en-US" sz="28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x-none" altLang="en-US" sz="2800" b="1" dirty="0" smtClean="0">
                <a:latin typeface="Garamond" panose="02020404030301010803" pitchFamily="18" charset="0"/>
                <a:cs typeface="Calibri" panose="020F0502020204030204" pitchFamily="34" charset="0"/>
              </a:rPr>
              <a:t>Consenso</a:t>
            </a:r>
            <a:r>
              <a:rPr lang="x-none" altLang="en-US" sz="2800" dirty="0" smtClean="0">
                <a:latin typeface="Garamond" panose="02020404030301010803" pitchFamily="18" charset="0"/>
                <a:cs typeface="Calibri" panose="020F0502020204030204" pitchFamily="34" charset="0"/>
              </a:rPr>
              <a:t> – respostas semelhantes a uma determinada situa</a:t>
            </a:r>
            <a:r>
              <a:rPr lang="pt-PT" altLang="en-US" sz="2800" dirty="0" err="1" smtClean="0">
                <a:latin typeface="Garamond" panose="02020404030301010803" pitchFamily="18" charset="0"/>
                <a:cs typeface="Calibri" panose="020F0502020204030204" pitchFamily="34" charset="0"/>
              </a:rPr>
              <a:t>çã</a:t>
            </a:r>
            <a:r>
              <a:rPr lang="x-none" altLang="en-US" sz="2800" dirty="0" smtClean="0">
                <a:latin typeface="Garamond" panose="02020404030301010803" pitchFamily="18" charset="0"/>
                <a:cs typeface="Calibri" panose="020F0502020204030204" pitchFamily="34" charset="0"/>
              </a:rPr>
              <a:t>o.</a:t>
            </a:r>
          </a:p>
          <a:p>
            <a:pPr algn="just">
              <a:buNone/>
            </a:pPr>
            <a:endParaRPr lang="x-none" altLang="en-US" sz="28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x-none" altLang="en-US" sz="2800" b="1" dirty="0" smtClean="0">
                <a:latin typeface="Garamond" panose="02020404030301010803" pitchFamily="18" charset="0"/>
                <a:cs typeface="Calibri" panose="020F0502020204030204" pitchFamily="34" charset="0"/>
              </a:rPr>
              <a:t>Coer</a:t>
            </a:r>
            <a:r>
              <a:rPr lang="pt-PT" altLang="en-US" sz="2800" b="1" dirty="0" smtClean="0">
                <a:latin typeface="Garamond" panose="02020404030301010803" pitchFamily="18" charset="0"/>
                <a:cs typeface="Calibri" panose="020F0502020204030204" pitchFamily="34" charset="0"/>
              </a:rPr>
              <a:t>ê</a:t>
            </a:r>
            <a:r>
              <a:rPr lang="x-none" altLang="en-US" sz="2800" b="1" dirty="0" smtClean="0">
                <a:latin typeface="Garamond" panose="02020404030301010803" pitchFamily="18" charset="0"/>
                <a:cs typeface="Calibri" panose="020F0502020204030204" pitchFamily="34" charset="0"/>
              </a:rPr>
              <a:t>ncia </a:t>
            </a:r>
            <a:r>
              <a:rPr lang="x-none" altLang="en-US" sz="2800" dirty="0" smtClean="0">
                <a:latin typeface="Garamond" panose="02020404030301010803" pitchFamily="18" charset="0"/>
                <a:cs typeface="Calibri" panose="020F0502020204030204" pitchFamily="34" charset="0"/>
              </a:rPr>
              <a:t>– quando uma pessoa reage sempre da mesma forma.</a:t>
            </a:r>
            <a:endParaRPr lang="en-US" altLang="en-US" sz="2800" dirty="0" smtClean="0">
              <a:latin typeface="Garamond" panose="02020404030301010803" pitchFamily="18" charset="0"/>
            </a:endParaRPr>
          </a:p>
          <a:p>
            <a:pPr>
              <a:buNone/>
            </a:pPr>
            <a:endParaRPr lang="en-US" altLang="en-US" sz="3600" dirty="0">
              <a:latin typeface="Garamond" panose="02020404030301010803" pitchFamily="18" charset="0"/>
            </a:endParaRPr>
          </a:p>
          <a:p>
            <a:pPr>
              <a:buNone/>
            </a:pPr>
            <a:endParaRPr lang="x-none" sz="35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/>
          </a:p>
          <a:p>
            <a:pPr algn="just">
              <a:buNone/>
            </a:pPr>
            <a:endParaRPr lang="pt-PT" altLang="pt-PT" sz="3600" dirty="0"/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20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-766915"/>
            <a:ext cx="10893426" cy="1736734"/>
          </a:xfrm>
        </p:spPr>
        <p:txBody>
          <a:bodyPr>
            <a:normAutofit fontScale="90000"/>
          </a:bodyPr>
          <a:lstStyle/>
          <a:p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4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Percep</a:t>
            </a:r>
            <a:r>
              <a:rPr lang="pt-PT" sz="36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çã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 de Pessoas: fazer julgamentos sobre os outros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0" y="782790"/>
            <a:ext cx="11489665" cy="5241773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x-none" altLang="pt-PT" sz="32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4. Percep</a:t>
            </a:r>
            <a:r>
              <a:rPr lang="pt-PT" sz="2800" dirty="0" err="1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sz="2800" dirty="0">
                <a:solidFill>
                  <a:srgbClr val="00B050"/>
                </a:solidFill>
                <a:latin typeface="Garamond" panose="02020404030301010803" pitchFamily="18" charset="0"/>
              </a:rPr>
              <a:t>o de Pessoas: fazer julgamentos sobre os outros</a:t>
            </a:r>
            <a:endParaRPr lang="x-none" altLang="pt-PT" sz="28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32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Erro fundamental de atribuição</a:t>
            </a:r>
            <a:r>
              <a:rPr lang="pt-BR" altLang="en-US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x-none" altLang="en-US" sz="3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- 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A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tendência de subestimar a influência dos </a:t>
            </a:r>
            <a:r>
              <a:rPr lang="pt-PT" altLang="en-US" sz="2800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fa</a:t>
            </a:r>
            <a:r>
              <a:rPr lang="x-none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tores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externos e superestimar a influência dos </a:t>
            </a:r>
            <a:r>
              <a:rPr lang="pt-PT" altLang="en-US" sz="2800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fa</a:t>
            </a:r>
            <a:r>
              <a:rPr lang="x-none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tores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internos ou pessoais no julgamento do comportamento alheio.</a:t>
            </a:r>
            <a:r>
              <a:rPr lang="pt-BR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endParaRPr lang="x-none" altLang="en-US" sz="28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n-US" altLang="en-US" sz="28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pt-PT" altLang="en-US" sz="32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Viés de </a:t>
            </a:r>
            <a:r>
              <a:rPr lang="pt-PT" altLang="en-US" sz="3200" b="1" dirty="0" err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autoconveniência</a:t>
            </a:r>
            <a:r>
              <a:rPr lang="pt-BR" altLang="en-US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x-none" altLang="en-US" sz="3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- 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A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tendência de os indivíduos atribuírem o próprio sucesso a </a:t>
            </a:r>
            <a:r>
              <a:rPr lang="pt-PT" altLang="en-US" sz="2800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fa</a:t>
            </a:r>
            <a:r>
              <a:rPr lang="x-none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tores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internos, como capacidade e esforço, e colocarem a culpa dos fracassos em </a:t>
            </a:r>
            <a:r>
              <a:rPr lang="pt-PT" altLang="en-US" sz="2800" dirty="0" err="1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fa</a:t>
            </a:r>
            <a:r>
              <a:rPr lang="x-none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c</a:t>
            </a:r>
            <a:r>
              <a:rPr lang="pt-PT" altLang="en-US" sz="2800" dirty="0" smtClean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tores </a:t>
            </a:r>
            <a:r>
              <a:rPr lang="pt-PT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externos, como falta de sorte.</a:t>
            </a:r>
            <a:r>
              <a:rPr lang="pt-BR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endParaRPr lang="en-US" altLang="en-US" sz="28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pt-PT" altLang="pt-PT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dirty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b="1" dirty="0"/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 smtClean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b="1" dirty="0">
              <a:solidFill>
                <a:srgbClr val="00B05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8</a:t>
            </a:fld>
            <a:endParaRPr lang="pt-PT"/>
          </a:p>
        </p:txBody>
      </p:sp>
      <p:sp>
        <p:nvSpPr>
          <p:cNvPr id="4" name="AutoShape 2" descr="O que é Dissonância Cognitiva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6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2735"/>
            <a:ext cx="10972800" cy="96789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5. </a:t>
            </a:r>
            <a:r>
              <a:rPr lang="pt-PT" altLang="en-US" dirty="0" smtClean="0">
                <a:solidFill>
                  <a:schemeClr val="tx1"/>
                </a:solidFill>
                <a:latin typeface="Garamond" panose="02020404030301010803" pitchFamily="18" charset="0"/>
              </a:rPr>
              <a:t>Factores </a:t>
            </a:r>
            <a:r>
              <a:rPr lang="pt-PT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de distorções na percepção</a:t>
            </a:r>
            <a: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00629"/>
            <a:ext cx="10515600" cy="543290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x-none" altLang="en-US" sz="2800" dirty="0" smtClean="0">
                <a:solidFill>
                  <a:srgbClr val="00B050"/>
                </a:solidFill>
              </a:rPr>
              <a:t>5. </a:t>
            </a:r>
            <a:r>
              <a:rPr lang="pt-PT" altLang="en-US" sz="2800" dirty="0" smtClean="0">
                <a:solidFill>
                  <a:srgbClr val="00B050"/>
                </a:solidFill>
              </a:rPr>
              <a:t>Factores </a:t>
            </a:r>
            <a:r>
              <a:rPr lang="pt-PT" altLang="en-US" sz="2800" dirty="0">
                <a:solidFill>
                  <a:srgbClr val="00B050"/>
                </a:solidFill>
              </a:rPr>
              <a:t>de distorções na percepção</a:t>
            </a:r>
            <a:endParaRPr lang="x-none" altLang="pt-PT" sz="28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altLang="pt-PT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altLang="pt-PT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altLang="pt-PT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Percepção</a:t>
            </a:r>
            <a:r>
              <a:rPr lang="pt-PT" altLang="pt-PT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pt-PT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9</a:t>
            </a:fld>
            <a:endParaRPr lang="pt-PT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905000" y="3379788"/>
            <a:ext cx="2363788" cy="1173162"/>
            <a:chOff x="1876" y="2256"/>
            <a:chExt cx="1489" cy="747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876" y="2256"/>
              <a:ext cx="1489" cy="747"/>
            </a:xfrm>
            <a:prstGeom prst="ellipse">
              <a:avLst/>
            </a:prstGeom>
            <a:gradFill rotWithShape="0">
              <a:gsLst>
                <a:gs pos="0">
                  <a:srgbClr val="005900"/>
                </a:gs>
                <a:gs pos="50000">
                  <a:srgbClr val="008000"/>
                </a:gs>
                <a:gs pos="100000">
                  <a:srgbClr val="005900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GB" altLang="pt-PT" sz="240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101" y="2352"/>
              <a:ext cx="1067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pt-PT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Efeito de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pt-PT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contraste</a:t>
              </a:r>
              <a:endPara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2643188" y="4745038"/>
            <a:ext cx="2365375" cy="1173162"/>
            <a:chOff x="2341" y="3125"/>
            <a:chExt cx="1490" cy="747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2341" y="3125"/>
              <a:ext cx="1490" cy="747"/>
            </a:xfrm>
            <a:prstGeom prst="ellipse">
              <a:avLst/>
            </a:prstGeom>
            <a:gradFill rotWithShape="0">
              <a:gsLst>
                <a:gs pos="0">
                  <a:srgbClr val="7C081D"/>
                </a:gs>
                <a:gs pos="50000">
                  <a:srgbClr val="CF0E30"/>
                </a:gs>
                <a:gs pos="100000">
                  <a:srgbClr val="7C081D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PT" altLang="pt-PT" sz="240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96" y="3312"/>
              <a:ext cx="1225" cy="32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PT" altLang="pt-PT" sz="2800" b="1" dirty="0">
                  <a:solidFill>
                    <a:srgbClr val="FFFFFF"/>
                  </a:solidFill>
                  <a:latin typeface="Arial Narrow" panose="020B0606020202030204" pitchFamily="34" charset="0"/>
                </a:rPr>
                <a:t>Estereótipos</a:t>
              </a:r>
              <a:endParaRPr lang="en-GB" altLang="pt-PT" sz="2800" b="1" dirty="0">
                <a:solidFill>
                  <a:srgbClr val="FFFFFF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4724400" y="2819400"/>
            <a:ext cx="2365375" cy="1173163"/>
          </a:xfrm>
          <a:prstGeom prst="ellipse">
            <a:avLst/>
          </a:prstGeom>
          <a:gradFill rotWithShape="0">
            <a:gsLst>
              <a:gs pos="0">
                <a:srgbClr val="00005C"/>
              </a:gs>
              <a:gs pos="50000">
                <a:srgbClr val="000099"/>
              </a:gs>
              <a:gs pos="100000">
                <a:srgbClr val="00005C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PT" altLang="pt-PT" sz="2400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5105400" y="2971800"/>
            <a:ext cx="1741488" cy="9429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800" b="1" dirty="0">
                <a:solidFill>
                  <a:srgbClr val="FFFFFF"/>
                </a:solidFill>
                <a:latin typeface="Arial Narrow" panose="020B0606020202030204" pitchFamily="34" charset="0"/>
              </a:rPr>
              <a:t>Efeito de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PT" altLang="pt-PT" sz="28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    Halo</a:t>
            </a:r>
            <a:endParaRPr lang="en-GB" altLang="pt-PT" sz="28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5243513" y="4395788"/>
            <a:ext cx="2363787" cy="1173162"/>
            <a:chOff x="3979" y="2903"/>
            <a:chExt cx="1489" cy="747"/>
          </a:xfrm>
        </p:grpSpPr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3979" y="2903"/>
              <a:ext cx="1489" cy="747"/>
            </a:xfrm>
            <a:prstGeom prst="ellipse">
              <a:avLst/>
            </a:prstGeom>
            <a:gradFill rotWithShape="0">
              <a:gsLst>
                <a:gs pos="0">
                  <a:srgbClr val="66004C"/>
                </a:gs>
                <a:gs pos="50000">
                  <a:srgbClr val="CC0099"/>
                </a:gs>
                <a:gs pos="100000">
                  <a:srgbClr val="66004C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PT" altLang="pt-PT" sz="2400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224" y="3120"/>
              <a:ext cx="1056" cy="32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pt-PT" sz="2800" b="1" dirty="0" err="1">
                  <a:solidFill>
                    <a:srgbClr val="FFFFFF"/>
                  </a:solidFill>
                  <a:latin typeface="Arial Narrow" panose="020B0606020202030204" pitchFamily="34" charset="0"/>
                </a:rPr>
                <a:t>Projec</a:t>
              </a:r>
              <a:r>
                <a:rPr lang="pt-PT" altLang="pt-PT" sz="2800" b="1" dirty="0" err="1">
                  <a:solidFill>
                    <a:srgbClr val="FFFFFF"/>
                  </a:solidFill>
                  <a:latin typeface="Arial Narrow" panose="020B0606020202030204" pitchFamily="34" charset="0"/>
                </a:rPr>
                <a:t>ção</a:t>
              </a:r>
              <a:endParaRPr lang="en-GB" altLang="pt-PT" sz="2800" b="1" dirty="0">
                <a:solidFill>
                  <a:srgbClr val="FFFFFF"/>
                </a:solidFill>
                <a:latin typeface="Arial Narrow" panose="020B0606020202030204" pitchFamily="34" charset="0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6649" y="1859142"/>
            <a:ext cx="1883827" cy="749873"/>
          </a:xfrm>
          <a:prstGeom prst="rect">
            <a:avLst/>
          </a:prstGeom>
        </p:spPr>
      </p:pic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2792413" y="1828800"/>
            <a:ext cx="2363787" cy="1173163"/>
          </a:xfrm>
          <a:prstGeom prst="ellipse">
            <a:avLst/>
          </a:prstGeom>
          <a:gradFill rotWithShape="0">
            <a:gsLst>
              <a:gs pos="0">
                <a:srgbClr val="AA4013"/>
              </a:gs>
              <a:gs pos="50000">
                <a:srgbClr val="F35B1B"/>
              </a:gs>
              <a:gs pos="100000">
                <a:srgbClr val="AA4013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x-none" altLang="pt-PT" sz="2400" dirty="0" smtClean="0"/>
              <a:t>Percep</a:t>
            </a:r>
            <a:r>
              <a:rPr lang="pt-PT" altLang="pt-PT" sz="2400" dirty="0" err="1" smtClean="0"/>
              <a:t>çã</a:t>
            </a:r>
            <a:r>
              <a:rPr lang="x-none" altLang="pt-PT" sz="2400" dirty="0" smtClean="0"/>
              <a:t>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x-none" altLang="pt-PT" sz="2400" dirty="0" smtClean="0"/>
              <a:t>celectiva</a:t>
            </a:r>
            <a:endParaRPr lang="pt-PT" altLang="pt-PT" sz="2400" dirty="0"/>
          </a:p>
        </p:txBody>
      </p:sp>
    </p:spTree>
    <p:extLst>
      <p:ext uri="{BB962C8B-B14F-4D97-AF65-F5344CB8AC3E}">
        <p14:creationId xmlns:p14="http://schemas.microsoft.com/office/powerpoint/2010/main" val="307596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6005</TotalTime>
  <Words>1896</Words>
  <Application>Microsoft Office PowerPoint</Application>
  <PresentationFormat>Widescreen</PresentationFormat>
  <Paragraphs>345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Arial Narrow</vt:lpstr>
      <vt:lpstr>Calibri</vt:lpstr>
      <vt:lpstr>Garamond</vt:lpstr>
      <vt:lpstr>Ink Free</vt:lpstr>
      <vt:lpstr>Kristen ITC</vt:lpstr>
      <vt:lpstr>NewBaskerville-Italic</vt:lpstr>
      <vt:lpstr>Tahoma</vt:lpstr>
      <vt:lpstr>Times New Roman</vt:lpstr>
      <vt:lpstr>Wingdings</vt:lpstr>
      <vt:lpstr>Clarity</vt:lpstr>
      <vt:lpstr> INSTITUTO SUPERIOR DE TRANSPORTES E COMUNICAÇÕES</vt:lpstr>
      <vt:lpstr>                                AULA- 6     </vt:lpstr>
      <vt:lpstr>Aula 5 : Percepção e Tomada de Decisão</vt:lpstr>
      <vt:lpstr>  1. O que é Percepção ? </vt:lpstr>
      <vt:lpstr>     2. Factores que influenciam a percepção     </vt:lpstr>
      <vt:lpstr>       3. Teoria da atribuição          </vt:lpstr>
      <vt:lpstr>       3. Teoria da atribuição          </vt:lpstr>
      <vt:lpstr>        4. Percepção de Pessoas: fazer julgamentos sobre os outros    .    </vt:lpstr>
      <vt:lpstr>        5. Factores de distorções na percepção     </vt:lpstr>
      <vt:lpstr>   5. Factores de distorções na percepção   </vt:lpstr>
      <vt:lpstr>    5. Factores de distorções na percepção    </vt:lpstr>
      <vt:lpstr>  5. Factores de distorções na percepção  </vt:lpstr>
      <vt:lpstr>     6. Aplicações específicas nas organizações    </vt:lpstr>
      <vt:lpstr>  6. Aplicações específicas nas organizaçõesAplicações    </vt:lpstr>
      <vt:lpstr>  7.  Ligação entre a percepção e a tomada de decisão   </vt:lpstr>
      <vt:lpstr>  8. Como as decisões devem ser tomadas  </vt:lpstr>
      <vt:lpstr>  9. Passos de modelo de tomada de decisão racional   </vt:lpstr>
      <vt:lpstr>   9. Passos de modelo de tomada de decisão racional   </vt:lpstr>
      <vt:lpstr>    10. Erros e vieses mais comuns     </vt:lpstr>
      <vt:lpstr>      10. Erros e vieses mais comuns       </vt:lpstr>
      <vt:lpstr>  11.0Tomada de decisão intuitiva  </vt:lpstr>
      <vt:lpstr> 12. Ética no processo de tomada de decisão</vt:lpstr>
      <vt:lpstr>13. Dicas para melhorar a tomada de decisões  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Muveca</dc:creator>
  <cp:lastModifiedBy>JUMA</cp:lastModifiedBy>
  <cp:revision>435</cp:revision>
  <dcterms:created xsi:type="dcterms:W3CDTF">2023-07-27T09:06:55Z</dcterms:created>
  <dcterms:modified xsi:type="dcterms:W3CDTF">2024-09-04T15:11:59Z</dcterms:modified>
</cp:coreProperties>
</file>